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
  </p:notesMasterIdLst>
  <p:sldIdLst>
    <p:sldId id="256" r:id="rId2"/>
  </p:sldIdLst>
  <p:sldSz cx="32918400" cy="43891200"/>
  <p:notesSz cx="6858000" cy="9144000"/>
  <p:embeddedFontLst>
    <p:embeddedFont>
      <p:font typeface="Amaranth" panose="020B0604020202020204" charset="0"/>
      <p:regular r:id="rId4"/>
      <p:bold r:id="rId5"/>
      <p:italic r:id="rId6"/>
      <p:boldItalic r:id="rId7"/>
    </p:embeddedFont>
    <p:embeddedFont>
      <p:font typeface="Calibri" panose="020F0502020204030204" pitchFamily="34" charset="0"/>
      <p:regular r:id="rId8"/>
      <p:bold r:id="rId9"/>
      <p:italic r:id="rId10"/>
      <p:boldItalic r:id="rId11"/>
    </p:embeddedFont>
    <p:embeddedFont>
      <p:font typeface="Calibri Light" panose="020F0302020204030204" pitchFamily="34" charset="0"/>
      <p:regular r:id="rId12"/>
      <p:italic r:id="rId13"/>
    </p:embeddedFont>
    <p:embeddedFont>
      <p:font typeface="Titillium Web" panose="00000500000000000000" pitchFamily="2" charset="0"/>
      <p:regular r:id="rId14"/>
      <p:bold r:id="rId15"/>
      <p:italic r:id="rId16"/>
      <p:boldItalic r:id="rId17"/>
    </p:embeddedFont>
  </p:embeddedFontLst>
  <p:custDataLst>
    <p:tags r:id="rId18"/>
  </p:custDataLst>
  <p:defaultTextStyle>
    <a:defPPr>
      <a:defRPr lang="en-US"/>
    </a:defPPr>
    <a:lvl1pPr algn="l" rtl="0" fontAlgn="base">
      <a:spcBef>
        <a:spcPct val="0"/>
      </a:spcBef>
      <a:spcAft>
        <a:spcPct val="0"/>
      </a:spcAft>
      <a:defRPr sz="3800" kern="1200">
        <a:solidFill>
          <a:schemeClr val="tx1"/>
        </a:solidFill>
        <a:latin typeface="Arial"/>
        <a:ea typeface="+mn-ea"/>
        <a:cs typeface="+mn-cs"/>
      </a:defRPr>
    </a:lvl1pPr>
    <a:lvl2pPr marL="457200" algn="l" rtl="0" fontAlgn="base">
      <a:spcBef>
        <a:spcPct val="0"/>
      </a:spcBef>
      <a:spcAft>
        <a:spcPct val="0"/>
      </a:spcAft>
      <a:defRPr sz="3800" kern="1200">
        <a:solidFill>
          <a:schemeClr val="tx1"/>
        </a:solidFill>
        <a:latin typeface="Arial"/>
        <a:ea typeface="+mn-ea"/>
        <a:cs typeface="+mn-cs"/>
      </a:defRPr>
    </a:lvl2pPr>
    <a:lvl3pPr marL="914400" algn="l" rtl="0" fontAlgn="base">
      <a:spcBef>
        <a:spcPct val="0"/>
      </a:spcBef>
      <a:spcAft>
        <a:spcPct val="0"/>
      </a:spcAft>
      <a:defRPr sz="3800" kern="1200">
        <a:solidFill>
          <a:schemeClr val="tx1"/>
        </a:solidFill>
        <a:latin typeface="Arial"/>
        <a:ea typeface="+mn-ea"/>
        <a:cs typeface="+mn-cs"/>
      </a:defRPr>
    </a:lvl3pPr>
    <a:lvl4pPr marL="1371600" algn="l" rtl="0" fontAlgn="base">
      <a:spcBef>
        <a:spcPct val="0"/>
      </a:spcBef>
      <a:spcAft>
        <a:spcPct val="0"/>
      </a:spcAft>
      <a:defRPr sz="3800" kern="1200">
        <a:solidFill>
          <a:schemeClr val="tx1"/>
        </a:solidFill>
        <a:latin typeface="Arial"/>
        <a:ea typeface="+mn-ea"/>
        <a:cs typeface="+mn-cs"/>
      </a:defRPr>
    </a:lvl4pPr>
    <a:lvl5pPr marL="1828800" algn="l" rtl="0" fontAlgn="base">
      <a:spcBef>
        <a:spcPct val="0"/>
      </a:spcBef>
      <a:spcAft>
        <a:spcPct val="0"/>
      </a:spcAft>
      <a:defRPr sz="3800" kern="1200">
        <a:solidFill>
          <a:schemeClr val="tx1"/>
        </a:solidFill>
        <a:latin typeface="Arial"/>
        <a:ea typeface="+mn-ea"/>
        <a:cs typeface="+mn-cs"/>
      </a:defRPr>
    </a:lvl5pPr>
    <a:lvl6pPr marL="2286000" algn="l" defTabSz="914400" rtl="0" eaLnBrk="1" latinLnBrk="0" hangingPunct="1">
      <a:defRPr sz="3800" kern="1200">
        <a:solidFill>
          <a:schemeClr val="tx1"/>
        </a:solidFill>
        <a:latin typeface="Arial"/>
        <a:ea typeface="+mn-ea"/>
        <a:cs typeface="+mn-cs"/>
      </a:defRPr>
    </a:lvl6pPr>
    <a:lvl7pPr marL="2743200" algn="l" defTabSz="914400" rtl="0" eaLnBrk="1" latinLnBrk="0" hangingPunct="1">
      <a:defRPr sz="3800" kern="1200">
        <a:solidFill>
          <a:schemeClr val="tx1"/>
        </a:solidFill>
        <a:latin typeface="Arial"/>
        <a:ea typeface="+mn-ea"/>
        <a:cs typeface="+mn-cs"/>
      </a:defRPr>
    </a:lvl7pPr>
    <a:lvl8pPr marL="3200400" algn="l" defTabSz="914400" rtl="0" eaLnBrk="1" latinLnBrk="0" hangingPunct="1">
      <a:defRPr sz="3800" kern="1200">
        <a:solidFill>
          <a:schemeClr val="tx1"/>
        </a:solidFill>
        <a:latin typeface="Arial"/>
        <a:ea typeface="+mn-ea"/>
        <a:cs typeface="+mn-cs"/>
      </a:defRPr>
    </a:lvl8pPr>
    <a:lvl9pPr marL="3657600" algn="l" defTabSz="914400" rtl="0" eaLnBrk="1" latinLnBrk="0" hangingPunct="1">
      <a:defRPr sz="3800" kern="1200">
        <a:solidFill>
          <a:schemeClr val="tx1"/>
        </a:solidFill>
        <a:latin typeface="Arial"/>
        <a:ea typeface="+mn-ea"/>
        <a:cs typeface="+mn-cs"/>
      </a:defRPr>
    </a:lvl9pPr>
  </p:defaultTextStyle>
  <p:extLst>
    <p:ext uri="{EFAFB233-063F-42B5-8137-9DF3F51BA10A}">
      <p15:sldGuideLst xmlns:p15="http://schemas.microsoft.com/office/powerpoint/2012/main">
        <p15:guide id="1" orient="horz" pos="13824" userDrawn="1">
          <p15:clr>
            <a:srgbClr val="A4A3A4"/>
          </p15:clr>
        </p15:guide>
        <p15:guide id="2" pos="103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p:scale>
          <a:sx n="50" d="100"/>
          <a:sy n="50" d="100"/>
        </p:scale>
        <p:origin x="-1330" y="-5429"/>
      </p:cViewPr>
      <p:guideLst>
        <p:guide orient="horz" pos="13824"/>
        <p:guide pos="10368"/>
      </p:guideLst>
    </p:cSldViewPr>
  </p:slid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tags" Target="tags/tag1.xml"/><Relationship Id="rId3" Type="http://schemas.openxmlformats.org/officeDocument/2006/relationships/notesMaster" Target="notesMasters/notesMaster1.xml"/><Relationship Id="rId21" Type="http://schemas.openxmlformats.org/officeDocument/2006/relationships/theme" Target="theme/theme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10" Type="http://schemas.openxmlformats.org/officeDocument/2006/relationships/font" Target="fonts/font7.fntdata"/><Relationship Id="rId19" Type="http://schemas.openxmlformats.org/officeDocument/2006/relationships/presProps" Target="pres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https://poce-my.sharepoint.com/personal/aicha_baccar_edu_ece_fr/Documents/repor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poce-my.sharepoint.com/personal/aicha_baccar_edu_ece_fr/Documents/report.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poce-my.sharepoint.com/personal/aicha_baccar_edu_ece_fr/Documents/repor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poce-my.sharepoint.com/personal/aicha_baccar_edu_ece_fr/Documents/repor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poce-my.sharepoint.com/personal/aicha_baccar_edu_ece_fr/Documents/report.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FR"/>
              <a:t>CO2eq emission of the agorithm depending on the size of the training set size and the energy source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Feuil4!$X$32</c:f>
              <c:strCache>
                <c:ptCount val="1"/>
                <c:pt idx="0">
                  <c:v>Charbon</c:v>
                </c:pt>
              </c:strCache>
            </c:strRef>
          </c:tx>
          <c:spPr>
            <a:solidFill>
              <a:schemeClr val="accent1"/>
            </a:solidFill>
            <a:ln>
              <a:noFill/>
            </a:ln>
            <a:effectLst/>
          </c:spPr>
          <c:invertIfNegative val="0"/>
          <c:cat>
            <c:numRef>
              <c:f>Feuil4!$Z$31:$AB$31</c:f>
              <c:numCache>
                <c:formatCode>General</c:formatCode>
                <c:ptCount val="3"/>
                <c:pt idx="0">
                  <c:v>37440</c:v>
                </c:pt>
                <c:pt idx="1">
                  <c:v>44992</c:v>
                </c:pt>
                <c:pt idx="2">
                  <c:v>49984</c:v>
                </c:pt>
              </c:numCache>
            </c:numRef>
          </c:cat>
          <c:val>
            <c:numRef>
              <c:f>Feuil4!$Y$32:$AA$32</c:f>
              <c:numCache>
                <c:formatCode>General</c:formatCode>
                <c:ptCount val="3"/>
                <c:pt idx="0">
                  <c:v>128.018</c:v>
                </c:pt>
                <c:pt idx="1">
                  <c:v>147.06200000000001</c:v>
                </c:pt>
                <c:pt idx="2">
                  <c:v>169.28</c:v>
                </c:pt>
              </c:numCache>
            </c:numRef>
          </c:val>
          <c:extLst>
            <c:ext xmlns:c16="http://schemas.microsoft.com/office/drawing/2014/chart" uri="{C3380CC4-5D6E-409C-BE32-E72D297353CC}">
              <c16:uniqueId val="{00000000-9894-431C-B964-4F8381AAEF25}"/>
            </c:ext>
          </c:extLst>
        </c:ser>
        <c:ser>
          <c:idx val="1"/>
          <c:order val="1"/>
          <c:tx>
            <c:strRef>
              <c:f>Feuil4!$X$33</c:f>
              <c:strCache>
                <c:ptCount val="1"/>
                <c:pt idx="0">
                  <c:v>Gas ( cycle combiné)</c:v>
                </c:pt>
              </c:strCache>
            </c:strRef>
          </c:tx>
          <c:spPr>
            <a:solidFill>
              <a:schemeClr val="accent2"/>
            </a:solidFill>
            <a:ln>
              <a:noFill/>
            </a:ln>
            <a:effectLst/>
          </c:spPr>
          <c:invertIfNegative val="0"/>
          <c:cat>
            <c:numRef>
              <c:f>Feuil4!$Z$31:$AB$31</c:f>
              <c:numCache>
                <c:formatCode>General</c:formatCode>
                <c:ptCount val="3"/>
                <c:pt idx="0">
                  <c:v>37440</c:v>
                </c:pt>
                <c:pt idx="1">
                  <c:v>44992</c:v>
                </c:pt>
                <c:pt idx="2">
                  <c:v>49984</c:v>
                </c:pt>
              </c:numCache>
            </c:numRef>
          </c:cat>
          <c:val>
            <c:numRef>
              <c:f>Feuil4!$Y$33:$AA$33</c:f>
              <c:numCache>
                <c:formatCode>General</c:formatCode>
                <c:ptCount val="3"/>
                <c:pt idx="0">
                  <c:v>50.577999999999996</c:v>
                </c:pt>
                <c:pt idx="1">
                  <c:v>58.102000000000004</c:v>
                </c:pt>
                <c:pt idx="2">
                  <c:v>66.88</c:v>
                </c:pt>
              </c:numCache>
            </c:numRef>
          </c:val>
          <c:extLst>
            <c:ext xmlns:c16="http://schemas.microsoft.com/office/drawing/2014/chart" uri="{C3380CC4-5D6E-409C-BE32-E72D297353CC}">
              <c16:uniqueId val="{00000001-9894-431C-B964-4F8381AAEF25}"/>
            </c:ext>
          </c:extLst>
        </c:ser>
        <c:ser>
          <c:idx val="2"/>
          <c:order val="2"/>
          <c:tx>
            <c:strRef>
              <c:f>Feuil4!$X$34</c:f>
              <c:strCache>
                <c:ptCount val="1"/>
                <c:pt idx="0">
                  <c:v>Eolien</c:v>
                </c:pt>
              </c:strCache>
            </c:strRef>
          </c:tx>
          <c:spPr>
            <a:solidFill>
              <a:schemeClr val="accent3"/>
            </a:solidFill>
            <a:ln>
              <a:noFill/>
            </a:ln>
            <a:effectLst/>
          </c:spPr>
          <c:invertIfNegative val="0"/>
          <c:cat>
            <c:numRef>
              <c:f>Feuil4!$Z$31:$AB$31</c:f>
              <c:numCache>
                <c:formatCode>General</c:formatCode>
                <c:ptCount val="3"/>
                <c:pt idx="0">
                  <c:v>37440</c:v>
                </c:pt>
                <c:pt idx="1">
                  <c:v>44992</c:v>
                </c:pt>
                <c:pt idx="2">
                  <c:v>49984</c:v>
                </c:pt>
              </c:numCache>
            </c:numRef>
          </c:cat>
          <c:val>
            <c:numRef>
              <c:f>Feuil4!$Y$34:$AA$34</c:f>
              <c:numCache>
                <c:formatCode>General</c:formatCode>
                <c:ptCount val="3"/>
                <c:pt idx="0">
                  <c:v>1.7968499999999998</c:v>
                </c:pt>
                <c:pt idx="1">
                  <c:v>2.0641500000000002</c:v>
                </c:pt>
                <c:pt idx="2">
                  <c:v>2.3759999999999999</c:v>
                </c:pt>
              </c:numCache>
            </c:numRef>
          </c:val>
          <c:extLst>
            <c:ext xmlns:c16="http://schemas.microsoft.com/office/drawing/2014/chart" uri="{C3380CC4-5D6E-409C-BE32-E72D297353CC}">
              <c16:uniqueId val="{00000002-9894-431C-B964-4F8381AAEF25}"/>
            </c:ext>
          </c:extLst>
        </c:ser>
        <c:ser>
          <c:idx val="3"/>
          <c:order val="3"/>
          <c:tx>
            <c:strRef>
              <c:f>Feuil4!$X$35</c:f>
              <c:strCache>
                <c:ptCount val="1"/>
                <c:pt idx="0">
                  <c:v>Nucléaire</c:v>
                </c:pt>
              </c:strCache>
            </c:strRef>
          </c:tx>
          <c:spPr>
            <a:solidFill>
              <a:schemeClr val="accent4"/>
            </a:solidFill>
            <a:ln>
              <a:noFill/>
            </a:ln>
            <a:effectLst/>
          </c:spPr>
          <c:invertIfNegative val="0"/>
          <c:cat>
            <c:numRef>
              <c:f>Feuil4!$Z$31:$AB$31</c:f>
              <c:numCache>
                <c:formatCode>General</c:formatCode>
                <c:ptCount val="3"/>
                <c:pt idx="0">
                  <c:v>37440</c:v>
                </c:pt>
                <c:pt idx="1">
                  <c:v>44992</c:v>
                </c:pt>
                <c:pt idx="2">
                  <c:v>49984</c:v>
                </c:pt>
              </c:numCache>
            </c:numRef>
          </c:cat>
          <c:val>
            <c:numRef>
              <c:f>Feuil4!$Y$35:$AA$35</c:f>
              <c:numCache>
                <c:formatCode>General</c:formatCode>
                <c:ptCount val="3"/>
                <c:pt idx="0">
                  <c:v>0.72599999999999998</c:v>
                </c:pt>
                <c:pt idx="1">
                  <c:v>0.83400000000000007</c:v>
                </c:pt>
                <c:pt idx="2">
                  <c:v>0.96</c:v>
                </c:pt>
              </c:numCache>
            </c:numRef>
          </c:val>
          <c:extLst>
            <c:ext xmlns:c16="http://schemas.microsoft.com/office/drawing/2014/chart" uri="{C3380CC4-5D6E-409C-BE32-E72D297353CC}">
              <c16:uniqueId val="{00000003-9894-431C-B964-4F8381AAEF25}"/>
            </c:ext>
          </c:extLst>
        </c:ser>
        <c:ser>
          <c:idx val="4"/>
          <c:order val="4"/>
          <c:tx>
            <c:strRef>
              <c:f>Feuil4!$X$36</c:f>
              <c:strCache>
                <c:ptCount val="1"/>
                <c:pt idx="0">
                  <c:v>Solaire</c:v>
                </c:pt>
              </c:strCache>
            </c:strRef>
          </c:tx>
          <c:spPr>
            <a:solidFill>
              <a:schemeClr val="accent5"/>
            </a:solidFill>
            <a:ln>
              <a:noFill/>
            </a:ln>
            <a:effectLst/>
          </c:spPr>
          <c:invertIfNegative val="0"/>
          <c:cat>
            <c:numRef>
              <c:f>Feuil4!$Z$31:$AB$31</c:f>
              <c:numCache>
                <c:formatCode>General</c:formatCode>
                <c:ptCount val="3"/>
                <c:pt idx="0">
                  <c:v>37440</c:v>
                </c:pt>
                <c:pt idx="1">
                  <c:v>44992</c:v>
                </c:pt>
                <c:pt idx="2">
                  <c:v>49984</c:v>
                </c:pt>
              </c:numCache>
            </c:numRef>
          </c:cat>
          <c:val>
            <c:numRef>
              <c:f>Feuil4!$Y$36:$AA$36</c:f>
              <c:numCache>
                <c:formatCode>General</c:formatCode>
                <c:ptCount val="3"/>
                <c:pt idx="0">
                  <c:v>4.0897999999999994</c:v>
                </c:pt>
                <c:pt idx="1">
                  <c:v>4.6981999999999999</c:v>
                </c:pt>
                <c:pt idx="2">
                  <c:v>5.4079999999999995</c:v>
                </c:pt>
              </c:numCache>
            </c:numRef>
          </c:val>
          <c:extLst>
            <c:ext xmlns:c16="http://schemas.microsoft.com/office/drawing/2014/chart" uri="{C3380CC4-5D6E-409C-BE32-E72D297353CC}">
              <c16:uniqueId val="{00000004-9894-431C-B964-4F8381AAEF25}"/>
            </c:ext>
          </c:extLst>
        </c:ser>
        <c:dLbls>
          <c:showLegendKey val="0"/>
          <c:showVal val="0"/>
          <c:showCatName val="0"/>
          <c:showSerName val="0"/>
          <c:showPercent val="0"/>
          <c:showBubbleSize val="0"/>
        </c:dLbls>
        <c:gapWidth val="219"/>
        <c:overlap val="-27"/>
        <c:axId val="739940031"/>
        <c:axId val="739935455"/>
      </c:barChart>
      <c:catAx>
        <c:axId val="73994003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739935455"/>
        <c:crosses val="autoZero"/>
        <c:auto val="1"/>
        <c:lblAlgn val="ctr"/>
        <c:lblOffset val="100"/>
        <c:noMultiLvlLbl val="0"/>
      </c:catAx>
      <c:valAx>
        <c:axId val="73993545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73994003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legend>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800" b="0" i="0" baseline="0" dirty="0">
                <a:effectLst/>
              </a:rPr>
              <a:t>Difference of CO2eq emissions between algorithm using 37440 and 49984 images in g/kWh</a:t>
            </a:r>
            <a:endParaRPr lang="fr-FR" dirty="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Feuil4!$AH$24</c:f>
              <c:strCache>
                <c:ptCount val="1"/>
                <c:pt idx="0">
                  <c:v>Difference of CO2eq emissions between algorithme using 37440 and 49984 images in g/kWh (left)</c:v>
                </c:pt>
              </c:strCache>
            </c:strRef>
          </c:tx>
          <c:spPr>
            <a:solidFill>
              <a:schemeClr val="accent1"/>
            </a:solidFill>
            <a:ln>
              <a:noFill/>
            </a:ln>
            <a:effectLst/>
          </c:spPr>
          <c:invertIfNegative val="0"/>
          <c:cat>
            <c:strRef>
              <c:f>Feuil4!$AG$25:$AG$29</c:f>
              <c:strCache>
                <c:ptCount val="5"/>
                <c:pt idx="0">
                  <c:v>Charbon</c:v>
                </c:pt>
                <c:pt idx="1">
                  <c:v>Gas ( cycle combiné)</c:v>
                </c:pt>
                <c:pt idx="2">
                  <c:v>Eolien</c:v>
                </c:pt>
                <c:pt idx="3">
                  <c:v>Nucléaire</c:v>
                </c:pt>
                <c:pt idx="4">
                  <c:v>Solaire</c:v>
                </c:pt>
              </c:strCache>
            </c:strRef>
          </c:cat>
          <c:val>
            <c:numRef>
              <c:f>Feuil4!$AH$25:$AH$29</c:f>
              <c:numCache>
                <c:formatCode>General</c:formatCode>
                <c:ptCount val="5"/>
                <c:pt idx="0">
                  <c:v>41.262</c:v>
                </c:pt>
                <c:pt idx="1">
                  <c:v>16.302</c:v>
                </c:pt>
                <c:pt idx="2">
                  <c:v>0.57915000000000005</c:v>
                </c:pt>
                <c:pt idx="3">
                  <c:v>0.23399999999999999</c:v>
                </c:pt>
                <c:pt idx="4">
                  <c:v>1.3182</c:v>
                </c:pt>
              </c:numCache>
            </c:numRef>
          </c:val>
          <c:extLst>
            <c:ext xmlns:c16="http://schemas.microsoft.com/office/drawing/2014/chart" uri="{C3380CC4-5D6E-409C-BE32-E72D297353CC}">
              <c16:uniqueId val="{00000000-B44C-461E-9FBC-257CCDCF0E98}"/>
            </c:ext>
          </c:extLst>
        </c:ser>
        <c:dLbls>
          <c:showLegendKey val="0"/>
          <c:showVal val="0"/>
          <c:showCatName val="0"/>
          <c:showSerName val="0"/>
          <c:showPercent val="0"/>
          <c:showBubbleSize val="0"/>
        </c:dLbls>
        <c:gapWidth val="219"/>
        <c:overlap val="-27"/>
        <c:axId val="308988703"/>
        <c:axId val="308986207"/>
      </c:barChart>
      <c:lineChart>
        <c:grouping val="standard"/>
        <c:varyColors val="0"/>
        <c:ser>
          <c:idx val="1"/>
          <c:order val="1"/>
          <c:tx>
            <c:strRef>
              <c:f>Feuil4!$AI$24</c:f>
              <c:strCache>
                <c:ptCount val="1"/>
                <c:pt idx="0">
                  <c:v>Difference of CO2eq emissions between algorithme using 37440 and 49984 images in g/kWh (with wind energy as reference)(right</c:v>
                </c:pt>
              </c:strCache>
            </c:strRef>
          </c:tx>
          <c:spPr>
            <a:ln w="28575" cap="rnd">
              <a:solidFill>
                <a:schemeClr val="accent2"/>
              </a:solidFill>
              <a:round/>
            </a:ln>
            <a:effectLst/>
          </c:spPr>
          <c:marker>
            <c:symbol val="none"/>
          </c:marker>
          <c:cat>
            <c:strRef>
              <c:f>Feuil4!$AG$25:$AG$29</c:f>
              <c:strCache>
                <c:ptCount val="5"/>
                <c:pt idx="0">
                  <c:v>Charbon</c:v>
                </c:pt>
                <c:pt idx="1">
                  <c:v>Gas ( cycle combiné)</c:v>
                </c:pt>
                <c:pt idx="2">
                  <c:v>Eolien</c:v>
                </c:pt>
                <c:pt idx="3">
                  <c:v>Nucléaire</c:v>
                </c:pt>
                <c:pt idx="4">
                  <c:v>Solaire</c:v>
                </c:pt>
              </c:strCache>
            </c:strRef>
          </c:cat>
          <c:val>
            <c:numRef>
              <c:f>Feuil4!$AI$25:$AI$29</c:f>
              <c:numCache>
                <c:formatCode>0%</c:formatCode>
                <c:ptCount val="5"/>
                <c:pt idx="0">
                  <c:v>70.245791245791239</c:v>
                </c:pt>
                <c:pt idx="1">
                  <c:v>27.148148148148145</c:v>
                </c:pt>
                <c:pt idx="2">
                  <c:v>0</c:v>
                </c:pt>
                <c:pt idx="3">
                  <c:v>-0.59595959595959602</c:v>
                </c:pt>
                <c:pt idx="4">
                  <c:v>1.2760942760942759</c:v>
                </c:pt>
              </c:numCache>
            </c:numRef>
          </c:val>
          <c:smooth val="0"/>
          <c:extLst>
            <c:ext xmlns:c16="http://schemas.microsoft.com/office/drawing/2014/chart" uri="{C3380CC4-5D6E-409C-BE32-E72D297353CC}">
              <c16:uniqueId val="{00000001-B44C-461E-9FBC-257CCDCF0E98}"/>
            </c:ext>
          </c:extLst>
        </c:ser>
        <c:dLbls>
          <c:showLegendKey val="0"/>
          <c:showVal val="0"/>
          <c:showCatName val="0"/>
          <c:showSerName val="0"/>
          <c:showPercent val="0"/>
          <c:showBubbleSize val="0"/>
        </c:dLbls>
        <c:marker val="1"/>
        <c:smooth val="0"/>
        <c:axId val="308986623"/>
        <c:axId val="308992031"/>
      </c:lineChart>
      <c:catAx>
        <c:axId val="3089887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308986207"/>
        <c:crosses val="autoZero"/>
        <c:auto val="1"/>
        <c:lblAlgn val="ctr"/>
        <c:lblOffset val="100"/>
        <c:noMultiLvlLbl val="0"/>
      </c:catAx>
      <c:valAx>
        <c:axId val="3089862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308988703"/>
        <c:crosses val="autoZero"/>
        <c:crossBetween val="between"/>
      </c:valAx>
      <c:valAx>
        <c:axId val="308992031"/>
        <c:scaling>
          <c:orientation val="minMax"/>
        </c:scaling>
        <c:delete val="0"/>
        <c:axPos val="r"/>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308986623"/>
        <c:crosses val="max"/>
        <c:crossBetween val="between"/>
      </c:valAx>
      <c:catAx>
        <c:axId val="308986623"/>
        <c:scaling>
          <c:orientation val="minMax"/>
        </c:scaling>
        <c:delete val="1"/>
        <c:axPos val="b"/>
        <c:numFmt formatCode="General" sourceLinked="1"/>
        <c:majorTickMark val="out"/>
        <c:minorTickMark val="none"/>
        <c:tickLblPos val="nextTo"/>
        <c:crossAx val="308992031"/>
        <c:crosses val="autoZero"/>
        <c:auto val="1"/>
        <c:lblAlgn val="ctr"/>
        <c:lblOffset val="100"/>
        <c:noMultiLvlLbl val="0"/>
      </c:catAx>
      <c:spPr>
        <a:noFill/>
        <a:ln>
          <a:noFill/>
        </a:ln>
        <a:effectLst/>
      </c:spPr>
    </c:plotArea>
    <c:legend>
      <c:legendPos val="b"/>
      <c:layout>
        <c:manualLayout>
          <c:xMode val="edge"/>
          <c:yMode val="edge"/>
          <c:x val="7.9017000561011727E-2"/>
          <c:y val="0.81654909376170848"/>
          <c:w val="0.83083755041383656"/>
          <c:h val="0.149993853034844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FR" dirty="0" err="1"/>
              <a:t>Difference</a:t>
            </a:r>
            <a:r>
              <a:rPr lang="fr-FR" dirty="0"/>
              <a:t> of </a:t>
            </a:r>
            <a:r>
              <a:rPr lang="fr-FR" dirty="0" err="1"/>
              <a:t>cost</a:t>
            </a:r>
            <a:r>
              <a:rPr lang="fr-FR" dirty="0"/>
              <a:t> </a:t>
            </a:r>
            <a:r>
              <a:rPr lang="fr-FR" dirty="0" err="1"/>
              <a:t>between</a:t>
            </a:r>
            <a:r>
              <a:rPr lang="fr-FR" dirty="0"/>
              <a:t> 2</a:t>
            </a:r>
            <a:r>
              <a:rPr lang="fr-FR" baseline="0" dirty="0"/>
              <a:t> </a:t>
            </a:r>
            <a:r>
              <a:rPr lang="fr-FR" baseline="0" dirty="0" err="1"/>
              <a:t>senarios</a:t>
            </a:r>
            <a:r>
              <a:rPr lang="fr-FR" baseline="0" dirty="0"/>
              <a:t> </a:t>
            </a:r>
            <a:r>
              <a:rPr lang="fr-FR" dirty="0"/>
              <a:t>in US dollars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Feuil4!$T$16</c:f>
              <c:strCache>
                <c:ptCount val="1"/>
                <c:pt idx="0">
                  <c:v>Difference of price between algorithme using 37440 and 49984 images in US dollars (left)</c:v>
                </c:pt>
              </c:strCache>
            </c:strRef>
          </c:tx>
          <c:spPr>
            <a:solidFill>
              <a:schemeClr val="accent1"/>
            </a:solidFill>
            <a:ln>
              <a:noFill/>
            </a:ln>
            <a:effectLst/>
          </c:spPr>
          <c:invertIfNegative val="0"/>
          <c:cat>
            <c:strRef>
              <c:f>Feuil4!$S$17:$S$21</c:f>
              <c:strCache>
                <c:ptCount val="5"/>
                <c:pt idx="0">
                  <c:v>Charbon</c:v>
                </c:pt>
                <c:pt idx="1">
                  <c:v>Gas ( cycle combiné)</c:v>
                </c:pt>
                <c:pt idx="2">
                  <c:v>Eolien</c:v>
                </c:pt>
                <c:pt idx="3">
                  <c:v>Nucléaire</c:v>
                </c:pt>
                <c:pt idx="4">
                  <c:v>Solaire</c:v>
                </c:pt>
              </c:strCache>
            </c:strRef>
          </c:cat>
          <c:val>
            <c:numRef>
              <c:f>Feuil4!$T$17:$T$21</c:f>
              <c:numCache>
                <c:formatCode>General</c:formatCode>
                <c:ptCount val="5"/>
                <c:pt idx="0">
                  <c:v>4.2120000000000005E-3</c:v>
                </c:pt>
                <c:pt idx="1">
                  <c:v>2.3400000000000001E-3</c:v>
                </c:pt>
                <c:pt idx="2">
                  <c:v>1.4820000000000007E-3</c:v>
                </c:pt>
                <c:pt idx="3">
                  <c:v>6.5519999999999988E-3</c:v>
                </c:pt>
                <c:pt idx="4">
                  <c:v>1.4039999999999999E-3</c:v>
                </c:pt>
              </c:numCache>
            </c:numRef>
          </c:val>
          <c:extLst>
            <c:ext xmlns:c16="http://schemas.microsoft.com/office/drawing/2014/chart" uri="{C3380CC4-5D6E-409C-BE32-E72D297353CC}">
              <c16:uniqueId val="{00000000-05C7-4D51-8787-E538509815FD}"/>
            </c:ext>
          </c:extLst>
        </c:ser>
        <c:dLbls>
          <c:showLegendKey val="0"/>
          <c:showVal val="0"/>
          <c:showCatName val="0"/>
          <c:showSerName val="0"/>
          <c:showPercent val="0"/>
          <c:showBubbleSize val="0"/>
        </c:dLbls>
        <c:gapWidth val="219"/>
        <c:overlap val="-27"/>
        <c:axId val="740355967"/>
        <c:axId val="740353887"/>
      </c:barChart>
      <c:lineChart>
        <c:grouping val="standard"/>
        <c:varyColors val="0"/>
        <c:ser>
          <c:idx val="1"/>
          <c:order val="1"/>
          <c:tx>
            <c:strRef>
              <c:f>Feuil4!$U$16</c:f>
              <c:strCache>
                <c:ptCount val="1"/>
                <c:pt idx="0">
                  <c:v>Difference of price between algorithme using 37440 and 49984 images and between sources of energy in US dollars (with wind energy as reference)(right)</c:v>
                </c:pt>
              </c:strCache>
            </c:strRef>
          </c:tx>
          <c:spPr>
            <a:ln w="28575" cap="rnd">
              <a:solidFill>
                <a:schemeClr val="accent2"/>
              </a:solidFill>
              <a:round/>
            </a:ln>
            <a:effectLst/>
          </c:spPr>
          <c:marker>
            <c:symbol val="none"/>
          </c:marker>
          <c:cat>
            <c:strRef>
              <c:f>Feuil4!$S$17:$S$21</c:f>
              <c:strCache>
                <c:ptCount val="5"/>
                <c:pt idx="0">
                  <c:v>Charbon</c:v>
                </c:pt>
                <c:pt idx="1">
                  <c:v>Gas ( cycle combiné)</c:v>
                </c:pt>
                <c:pt idx="2">
                  <c:v>Eolien</c:v>
                </c:pt>
                <c:pt idx="3">
                  <c:v>Nucléaire</c:v>
                </c:pt>
                <c:pt idx="4">
                  <c:v>Solaire</c:v>
                </c:pt>
              </c:strCache>
            </c:strRef>
          </c:cat>
          <c:val>
            <c:numRef>
              <c:f>Feuil4!$U$17:$U$21</c:f>
              <c:numCache>
                <c:formatCode>0%</c:formatCode>
                <c:ptCount val="5"/>
                <c:pt idx="0">
                  <c:v>1.8421052631578938</c:v>
                </c:pt>
                <c:pt idx="1">
                  <c:v>0.57894736842105199</c:v>
                </c:pt>
                <c:pt idx="2">
                  <c:v>0</c:v>
                </c:pt>
                <c:pt idx="3">
                  <c:v>3.4210526315789447</c:v>
                </c:pt>
                <c:pt idx="4">
                  <c:v>-5.2631578947368945E-2</c:v>
                </c:pt>
              </c:numCache>
            </c:numRef>
          </c:val>
          <c:smooth val="0"/>
          <c:extLst>
            <c:ext xmlns:c16="http://schemas.microsoft.com/office/drawing/2014/chart" uri="{C3380CC4-5D6E-409C-BE32-E72D297353CC}">
              <c16:uniqueId val="{00000001-05C7-4D51-8787-E538509815FD}"/>
            </c:ext>
          </c:extLst>
        </c:ser>
        <c:dLbls>
          <c:showLegendKey val="0"/>
          <c:showVal val="0"/>
          <c:showCatName val="0"/>
          <c:showSerName val="0"/>
          <c:showPercent val="0"/>
          <c:showBubbleSize val="0"/>
        </c:dLbls>
        <c:marker val="1"/>
        <c:smooth val="0"/>
        <c:axId val="740354303"/>
        <c:axId val="740358463"/>
      </c:lineChart>
      <c:catAx>
        <c:axId val="740355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740353887"/>
        <c:crosses val="autoZero"/>
        <c:auto val="1"/>
        <c:lblAlgn val="ctr"/>
        <c:lblOffset val="100"/>
        <c:noMultiLvlLbl val="0"/>
      </c:catAx>
      <c:valAx>
        <c:axId val="74035388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740355967"/>
        <c:crosses val="autoZero"/>
        <c:crossBetween val="between"/>
      </c:valAx>
      <c:valAx>
        <c:axId val="740358463"/>
        <c:scaling>
          <c:orientation val="minMax"/>
        </c:scaling>
        <c:delete val="0"/>
        <c:axPos val="r"/>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740354303"/>
        <c:crosses val="max"/>
        <c:crossBetween val="between"/>
      </c:valAx>
      <c:catAx>
        <c:axId val="740354303"/>
        <c:scaling>
          <c:orientation val="minMax"/>
        </c:scaling>
        <c:delete val="1"/>
        <c:axPos val="b"/>
        <c:numFmt formatCode="General" sourceLinked="1"/>
        <c:majorTickMark val="none"/>
        <c:minorTickMark val="none"/>
        <c:tickLblPos val="nextTo"/>
        <c:crossAx val="740358463"/>
        <c:crosses val="autoZero"/>
        <c:auto val="1"/>
        <c:lblAlgn val="ctr"/>
        <c:lblOffset val="100"/>
        <c:noMultiLvlLbl val="0"/>
      </c:catAx>
      <c:spPr>
        <a:noFill/>
        <a:ln>
          <a:noFill/>
        </a:ln>
        <a:effectLst/>
      </c:spPr>
    </c:plotArea>
    <c:legend>
      <c:legendPos val="b"/>
      <c:layout>
        <c:manualLayout>
          <c:xMode val="edge"/>
          <c:yMode val="edge"/>
          <c:x val="7.2633481092041347E-2"/>
          <c:y val="0.77884338557535315"/>
          <c:w val="0.85473287131472508"/>
          <c:h val="0.1672650986009096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legend>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FR" sz="1800" b="0" i="0" baseline="0" dirty="0" err="1">
                <a:effectLst/>
              </a:rPr>
              <a:t>Accuracy</a:t>
            </a:r>
            <a:r>
              <a:rPr lang="fr-FR" sz="1800" b="0" i="0" baseline="0" dirty="0">
                <a:effectLst/>
              </a:rPr>
              <a:t> and Energy </a:t>
            </a:r>
            <a:r>
              <a:rPr lang="fr-FR" sz="1800" b="0" i="0" baseline="0" dirty="0" err="1">
                <a:effectLst/>
              </a:rPr>
              <a:t>consumption</a:t>
            </a:r>
            <a:r>
              <a:rPr lang="fr-FR" sz="1800" b="0" i="0" baseline="0" dirty="0">
                <a:effectLst/>
              </a:rPr>
              <a:t> of a CNN algorithme </a:t>
            </a:r>
            <a:r>
              <a:rPr lang="fr-FR" sz="1800" b="0" i="0" baseline="0" dirty="0" err="1">
                <a:effectLst/>
              </a:rPr>
              <a:t>dependending</a:t>
            </a:r>
            <a:r>
              <a:rPr lang="fr-FR" sz="1800" b="0" i="0" baseline="0" dirty="0">
                <a:effectLst/>
              </a:rPr>
              <a:t> on the size of the training set</a:t>
            </a:r>
            <a:endParaRPr lang="fr-FR" dirty="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1"/>
          <c:order val="1"/>
          <c:tx>
            <c:strRef>
              <c:f>Feuil4!$C$26</c:f>
              <c:strCache>
                <c:ptCount val="1"/>
                <c:pt idx="0">
                  <c:v>Energy usage (left)</c:v>
                </c:pt>
              </c:strCache>
            </c:strRef>
          </c:tx>
          <c:spPr>
            <a:solidFill>
              <a:schemeClr val="accent2"/>
            </a:solidFill>
            <a:ln>
              <a:noFill/>
            </a:ln>
            <a:effectLst/>
          </c:spPr>
          <c:invertIfNegative val="0"/>
          <c:cat>
            <c:numRef>
              <c:f>Feuil4!$D$24:$I$24</c:f>
              <c:numCache>
                <c:formatCode>General</c:formatCode>
                <c:ptCount val="6"/>
                <c:pt idx="0">
                  <c:v>4992</c:v>
                </c:pt>
                <c:pt idx="1">
                  <c:v>12480</c:v>
                </c:pt>
                <c:pt idx="2">
                  <c:v>24960</c:v>
                </c:pt>
                <c:pt idx="3">
                  <c:v>37440</c:v>
                </c:pt>
                <c:pt idx="4">
                  <c:v>44992</c:v>
                </c:pt>
                <c:pt idx="5">
                  <c:v>49984</c:v>
                </c:pt>
              </c:numCache>
            </c:numRef>
          </c:cat>
          <c:val>
            <c:numRef>
              <c:f>Feuil4!$D$26:$I$26</c:f>
              <c:numCache>
                <c:formatCode>General</c:formatCode>
                <c:ptCount val="6"/>
                <c:pt idx="0">
                  <c:v>1.6863636363636362E-2</c:v>
                </c:pt>
                <c:pt idx="1">
                  <c:v>4.1109090909090915E-2</c:v>
                </c:pt>
                <c:pt idx="2">
                  <c:v>8.0827272727272734E-2</c:v>
                </c:pt>
                <c:pt idx="3">
                  <c:v>0.12054545454545455</c:v>
                </c:pt>
                <c:pt idx="4">
                  <c:v>0.13869090909090909</c:v>
                </c:pt>
                <c:pt idx="5">
                  <c:v>0.16027272727272726</c:v>
                </c:pt>
              </c:numCache>
            </c:numRef>
          </c:val>
          <c:extLst>
            <c:ext xmlns:c16="http://schemas.microsoft.com/office/drawing/2014/chart" uri="{C3380CC4-5D6E-409C-BE32-E72D297353CC}">
              <c16:uniqueId val="{00000000-A16A-4305-AF0B-BFB008138BC6}"/>
            </c:ext>
          </c:extLst>
        </c:ser>
        <c:dLbls>
          <c:showLegendKey val="0"/>
          <c:showVal val="0"/>
          <c:showCatName val="0"/>
          <c:showSerName val="0"/>
          <c:showPercent val="0"/>
          <c:showBubbleSize val="0"/>
        </c:dLbls>
        <c:gapWidth val="219"/>
        <c:axId val="442884383"/>
        <c:axId val="442885631"/>
      </c:barChart>
      <c:lineChart>
        <c:grouping val="standard"/>
        <c:varyColors val="0"/>
        <c:ser>
          <c:idx val="0"/>
          <c:order val="0"/>
          <c:tx>
            <c:strRef>
              <c:f>Feuil4!$C$25</c:f>
              <c:strCache>
                <c:ptCount val="1"/>
                <c:pt idx="0">
                  <c:v>Accuracy (right)</c:v>
                </c:pt>
              </c:strCache>
            </c:strRef>
          </c:tx>
          <c:spPr>
            <a:ln w="28575" cap="rnd">
              <a:solidFill>
                <a:schemeClr val="accent1"/>
              </a:solidFill>
              <a:round/>
            </a:ln>
            <a:effectLst/>
          </c:spPr>
          <c:marker>
            <c:symbol val="none"/>
          </c:marker>
          <c:cat>
            <c:numRef>
              <c:f>Feuil4!$D$24:$I$24</c:f>
              <c:numCache>
                <c:formatCode>General</c:formatCode>
                <c:ptCount val="6"/>
                <c:pt idx="0">
                  <c:v>4992</c:v>
                </c:pt>
                <c:pt idx="1">
                  <c:v>12480</c:v>
                </c:pt>
                <c:pt idx="2">
                  <c:v>24960</c:v>
                </c:pt>
                <c:pt idx="3">
                  <c:v>37440</c:v>
                </c:pt>
                <c:pt idx="4">
                  <c:v>44992</c:v>
                </c:pt>
                <c:pt idx="5">
                  <c:v>49984</c:v>
                </c:pt>
              </c:numCache>
            </c:numRef>
          </c:cat>
          <c:val>
            <c:numRef>
              <c:f>Feuil4!$D$25:$I$25</c:f>
              <c:numCache>
                <c:formatCode>0%</c:formatCode>
                <c:ptCount val="6"/>
                <c:pt idx="0">
                  <c:v>0.53771999478392907</c:v>
                </c:pt>
                <c:pt idx="1">
                  <c:v>0.59193636071216904</c:v>
                </c:pt>
                <c:pt idx="2">
                  <c:v>0.63569999344471095</c:v>
                </c:pt>
                <c:pt idx="3">
                  <c:v>0.66243000629998439</c:v>
                </c:pt>
                <c:pt idx="4">
                  <c:v>0.66988888714471062</c:v>
                </c:pt>
                <c:pt idx="5">
                  <c:v>0.67859090455091386</c:v>
                </c:pt>
              </c:numCache>
            </c:numRef>
          </c:val>
          <c:smooth val="0"/>
          <c:extLst>
            <c:ext xmlns:c16="http://schemas.microsoft.com/office/drawing/2014/chart" uri="{C3380CC4-5D6E-409C-BE32-E72D297353CC}">
              <c16:uniqueId val="{00000001-A16A-4305-AF0B-BFB008138BC6}"/>
            </c:ext>
          </c:extLst>
        </c:ser>
        <c:dLbls>
          <c:showLegendKey val="0"/>
          <c:showVal val="0"/>
          <c:showCatName val="0"/>
          <c:showSerName val="0"/>
          <c:showPercent val="0"/>
          <c:showBubbleSize val="0"/>
        </c:dLbls>
        <c:marker val="1"/>
        <c:smooth val="0"/>
        <c:axId val="459732831"/>
        <c:axId val="459744063"/>
      </c:lineChart>
      <c:catAx>
        <c:axId val="4428843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442885631"/>
        <c:crosses val="autoZero"/>
        <c:auto val="1"/>
        <c:lblAlgn val="ctr"/>
        <c:lblOffset val="100"/>
        <c:noMultiLvlLbl val="0"/>
      </c:catAx>
      <c:valAx>
        <c:axId val="44288563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442884383"/>
        <c:crosses val="autoZero"/>
        <c:crossBetween val="between"/>
      </c:valAx>
      <c:valAx>
        <c:axId val="459744063"/>
        <c:scaling>
          <c:orientation val="minMax"/>
        </c:scaling>
        <c:delete val="0"/>
        <c:axPos val="r"/>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459732831"/>
        <c:crosses val="max"/>
        <c:crossBetween val="between"/>
      </c:valAx>
      <c:catAx>
        <c:axId val="459732831"/>
        <c:scaling>
          <c:orientation val="minMax"/>
        </c:scaling>
        <c:delete val="1"/>
        <c:axPos val="b"/>
        <c:numFmt formatCode="General" sourceLinked="1"/>
        <c:majorTickMark val="out"/>
        <c:minorTickMark val="none"/>
        <c:tickLblPos val="nextTo"/>
        <c:crossAx val="45974406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FR" sz="1800" b="0" i="0" baseline="0" dirty="0" err="1">
                <a:effectLst/>
              </a:rPr>
              <a:t>Cost</a:t>
            </a:r>
            <a:r>
              <a:rPr lang="fr-FR" sz="1800" b="0" i="0" baseline="0" dirty="0">
                <a:effectLst/>
              </a:rPr>
              <a:t> in USD of the </a:t>
            </a:r>
            <a:r>
              <a:rPr lang="fr-FR" sz="1800" b="0" i="0" baseline="0" dirty="0" err="1">
                <a:effectLst/>
              </a:rPr>
              <a:t>agorithm</a:t>
            </a:r>
            <a:r>
              <a:rPr lang="fr-FR" sz="1800" b="0" i="0" baseline="0" dirty="0">
                <a:effectLst/>
              </a:rPr>
              <a:t> </a:t>
            </a:r>
            <a:r>
              <a:rPr lang="fr-FR" sz="1800" b="0" i="0" baseline="0" dirty="0" err="1">
                <a:effectLst/>
              </a:rPr>
              <a:t>depending</a:t>
            </a:r>
            <a:r>
              <a:rPr lang="fr-FR" sz="1800" b="0" i="0" baseline="0" dirty="0">
                <a:effectLst/>
              </a:rPr>
              <a:t> of the </a:t>
            </a:r>
            <a:r>
              <a:rPr lang="fr-FR" sz="1800" b="0" i="0" baseline="0" dirty="0" err="1">
                <a:effectLst/>
              </a:rPr>
              <a:t>energy</a:t>
            </a:r>
            <a:r>
              <a:rPr lang="fr-FR" sz="1800" b="0" i="0" baseline="0" dirty="0">
                <a:effectLst/>
              </a:rPr>
              <a:t> and the size of the training set</a:t>
            </a:r>
            <a:endParaRPr lang="fr-FR" dirty="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Feuil4!$AO$13</c:f>
              <c:strCache>
                <c:ptCount val="1"/>
                <c:pt idx="0">
                  <c:v>Charbon</c:v>
                </c:pt>
              </c:strCache>
            </c:strRef>
          </c:tx>
          <c:spPr>
            <a:solidFill>
              <a:schemeClr val="accent1"/>
            </a:solidFill>
            <a:ln>
              <a:noFill/>
            </a:ln>
            <a:effectLst/>
          </c:spPr>
          <c:invertIfNegative val="0"/>
          <c:cat>
            <c:numRef>
              <c:f>Feuil4!$AP$12:$AR$12</c:f>
              <c:numCache>
                <c:formatCode>General</c:formatCode>
                <c:ptCount val="3"/>
                <c:pt idx="0">
                  <c:v>37440</c:v>
                </c:pt>
                <c:pt idx="1">
                  <c:v>44992</c:v>
                </c:pt>
                <c:pt idx="2">
                  <c:v>49984</c:v>
                </c:pt>
              </c:numCache>
            </c:numRef>
          </c:cat>
          <c:val>
            <c:numRef>
              <c:f>Feuil4!$AP$13:$AR$13</c:f>
              <c:numCache>
                <c:formatCode>General</c:formatCode>
                <c:ptCount val="3"/>
                <c:pt idx="0">
                  <c:v>1.3068E-2</c:v>
                </c:pt>
                <c:pt idx="1">
                  <c:v>1.5012000000000001E-2</c:v>
                </c:pt>
                <c:pt idx="2">
                  <c:v>1.728E-2</c:v>
                </c:pt>
              </c:numCache>
            </c:numRef>
          </c:val>
          <c:extLst>
            <c:ext xmlns:c16="http://schemas.microsoft.com/office/drawing/2014/chart" uri="{C3380CC4-5D6E-409C-BE32-E72D297353CC}">
              <c16:uniqueId val="{00000000-2776-4F04-8A4E-59FE9DF7486D}"/>
            </c:ext>
          </c:extLst>
        </c:ser>
        <c:ser>
          <c:idx val="1"/>
          <c:order val="1"/>
          <c:tx>
            <c:strRef>
              <c:f>Feuil4!$AO$14</c:f>
              <c:strCache>
                <c:ptCount val="1"/>
                <c:pt idx="0">
                  <c:v>Gas ( cycle combiné)</c:v>
                </c:pt>
              </c:strCache>
            </c:strRef>
          </c:tx>
          <c:spPr>
            <a:solidFill>
              <a:schemeClr val="accent2"/>
            </a:solidFill>
            <a:ln>
              <a:noFill/>
            </a:ln>
            <a:effectLst/>
          </c:spPr>
          <c:invertIfNegative val="0"/>
          <c:cat>
            <c:numRef>
              <c:f>Feuil4!$AP$12:$AR$12</c:f>
              <c:numCache>
                <c:formatCode>General</c:formatCode>
                <c:ptCount val="3"/>
                <c:pt idx="0">
                  <c:v>37440</c:v>
                </c:pt>
                <c:pt idx="1">
                  <c:v>44992</c:v>
                </c:pt>
                <c:pt idx="2">
                  <c:v>49984</c:v>
                </c:pt>
              </c:numCache>
            </c:numRef>
          </c:cat>
          <c:val>
            <c:numRef>
              <c:f>Feuil4!$AP$14:$AR$14</c:f>
              <c:numCache>
                <c:formatCode>General</c:formatCode>
                <c:ptCount val="3"/>
                <c:pt idx="0">
                  <c:v>7.2599999999999991E-3</c:v>
                </c:pt>
                <c:pt idx="1">
                  <c:v>8.3400000000000002E-3</c:v>
                </c:pt>
                <c:pt idx="2">
                  <c:v>9.5999999999999992E-3</c:v>
                </c:pt>
              </c:numCache>
            </c:numRef>
          </c:val>
          <c:extLst>
            <c:ext xmlns:c16="http://schemas.microsoft.com/office/drawing/2014/chart" uri="{C3380CC4-5D6E-409C-BE32-E72D297353CC}">
              <c16:uniqueId val="{00000001-2776-4F04-8A4E-59FE9DF7486D}"/>
            </c:ext>
          </c:extLst>
        </c:ser>
        <c:ser>
          <c:idx val="2"/>
          <c:order val="2"/>
          <c:tx>
            <c:strRef>
              <c:f>Feuil4!$AO$15</c:f>
              <c:strCache>
                <c:ptCount val="1"/>
                <c:pt idx="0">
                  <c:v>Eolien</c:v>
                </c:pt>
              </c:strCache>
            </c:strRef>
          </c:tx>
          <c:spPr>
            <a:solidFill>
              <a:schemeClr val="accent3"/>
            </a:solidFill>
            <a:ln>
              <a:noFill/>
            </a:ln>
            <a:effectLst/>
          </c:spPr>
          <c:invertIfNegative val="0"/>
          <c:cat>
            <c:numRef>
              <c:f>Feuil4!$AP$12:$AR$12</c:f>
              <c:numCache>
                <c:formatCode>General</c:formatCode>
                <c:ptCount val="3"/>
                <c:pt idx="0">
                  <c:v>37440</c:v>
                </c:pt>
                <c:pt idx="1">
                  <c:v>44992</c:v>
                </c:pt>
                <c:pt idx="2">
                  <c:v>49984</c:v>
                </c:pt>
              </c:numCache>
            </c:numRef>
          </c:cat>
          <c:val>
            <c:numRef>
              <c:f>Feuil4!$AP$15:$AR$15</c:f>
              <c:numCache>
                <c:formatCode>General</c:formatCode>
                <c:ptCount val="3"/>
                <c:pt idx="0">
                  <c:v>4.5979999999999997E-3</c:v>
                </c:pt>
                <c:pt idx="1">
                  <c:v>5.2820000000000002E-3</c:v>
                </c:pt>
                <c:pt idx="2">
                  <c:v>6.0800000000000003E-3</c:v>
                </c:pt>
              </c:numCache>
            </c:numRef>
          </c:val>
          <c:extLst>
            <c:ext xmlns:c16="http://schemas.microsoft.com/office/drawing/2014/chart" uri="{C3380CC4-5D6E-409C-BE32-E72D297353CC}">
              <c16:uniqueId val="{00000002-2776-4F04-8A4E-59FE9DF7486D}"/>
            </c:ext>
          </c:extLst>
        </c:ser>
        <c:ser>
          <c:idx val="3"/>
          <c:order val="3"/>
          <c:tx>
            <c:strRef>
              <c:f>Feuil4!$AO$16</c:f>
              <c:strCache>
                <c:ptCount val="1"/>
                <c:pt idx="0">
                  <c:v>Nucléaire</c:v>
                </c:pt>
              </c:strCache>
            </c:strRef>
          </c:tx>
          <c:spPr>
            <a:solidFill>
              <a:schemeClr val="accent4"/>
            </a:solidFill>
            <a:ln>
              <a:noFill/>
            </a:ln>
            <a:effectLst/>
          </c:spPr>
          <c:invertIfNegative val="0"/>
          <c:cat>
            <c:numRef>
              <c:f>Feuil4!$AP$12:$AR$12</c:f>
              <c:numCache>
                <c:formatCode>General</c:formatCode>
                <c:ptCount val="3"/>
                <c:pt idx="0">
                  <c:v>37440</c:v>
                </c:pt>
                <c:pt idx="1">
                  <c:v>44992</c:v>
                </c:pt>
                <c:pt idx="2">
                  <c:v>49984</c:v>
                </c:pt>
              </c:numCache>
            </c:numRef>
          </c:cat>
          <c:val>
            <c:numRef>
              <c:f>Feuil4!$AP$16:$AR$16</c:f>
              <c:numCache>
                <c:formatCode>General</c:formatCode>
                <c:ptCount val="3"/>
                <c:pt idx="0">
                  <c:v>2.0328000000000002E-2</c:v>
                </c:pt>
                <c:pt idx="1">
                  <c:v>2.3352000000000005E-2</c:v>
                </c:pt>
                <c:pt idx="2">
                  <c:v>2.6880000000000001E-2</c:v>
                </c:pt>
              </c:numCache>
            </c:numRef>
          </c:val>
          <c:extLst>
            <c:ext xmlns:c16="http://schemas.microsoft.com/office/drawing/2014/chart" uri="{C3380CC4-5D6E-409C-BE32-E72D297353CC}">
              <c16:uniqueId val="{00000003-2776-4F04-8A4E-59FE9DF7486D}"/>
            </c:ext>
          </c:extLst>
        </c:ser>
        <c:ser>
          <c:idx val="4"/>
          <c:order val="4"/>
          <c:tx>
            <c:strRef>
              <c:f>Feuil4!$AO$17</c:f>
              <c:strCache>
                <c:ptCount val="1"/>
                <c:pt idx="0">
                  <c:v>Solaire</c:v>
                </c:pt>
              </c:strCache>
            </c:strRef>
          </c:tx>
          <c:spPr>
            <a:solidFill>
              <a:schemeClr val="accent5"/>
            </a:solidFill>
            <a:ln>
              <a:noFill/>
            </a:ln>
            <a:effectLst/>
          </c:spPr>
          <c:invertIfNegative val="0"/>
          <c:cat>
            <c:numRef>
              <c:f>Feuil4!$AP$12:$AR$12</c:f>
              <c:numCache>
                <c:formatCode>General</c:formatCode>
                <c:ptCount val="3"/>
                <c:pt idx="0">
                  <c:v>37440</c:v>
                </c:pt>
                <c:pt idx="1">
                  <c:v>44992</c:v>
                </c:pt>
                <c:pt idx="2">
                  <c:v>49984</c:v>
                </c:pt>
              </c:numCache>
            </c:numRef>
          </c:cat>
          <c:val>
            <c:numRef>
              <c:f>Feuil4!$AP$17:$AR$17</c:f>
              <c:numCache>
                <c:formatCode>General</c:formatCode>
                <c:ptCount val="3"/>
                <c:pt idx="0">
                  <c:v>4.3559999999999996E-3</c:v>
                </c:pt>
                <c:pt idx="1">
                  <c:v>5.0039999999999998E-3</c:v>
                </c:pt>
                <c:pt idx="2">
                  <c:v>5.7599999999999995E-3</c:v>
                </c:pt>
              </c:numCache>
            </c:numRef>
          </c:val>
          <c:extLst>
            <c:ext xmlns:c16="http://schemas.microsoft.com/office/drawing/2014/chart" uri="{C3380CC4-5D6E-409C-BE32-E72D297353CC}">
              <c16:uniqueId val="{00000004-2776-4F04-8A4E-59FE9DF7486D}"/>
            </c:ext>
          </c:extLst>
        </c:ser>
        <c:dLbls>
          <c:showLegendKey val="0"/>
          <c:showVal val="0"/>
          <c:showCatName val="0"/>
          <c:showSerName val="0"/>
          <c:showPercent val="0"/>
          <c:showBubbleSize val="0"/>
        </c:dLbls>
        <c:gapWidth val="219"/>
        <c:overlap val="-27"/>
        <c:axId val="478064800"/>
        <c:axId val="478066048"/>
      </c:barChart>
      <c:catAx>
        <c:axId val="478064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478066048"/>
        <c:crosses val="autoZero"/>
        <c:auto val="1"/>
        <c:lblAlgn val="ctr"/>
        <c:lblOffset val="100"/>
        <c:noMultiLvlLbl val="0"/>
      </c:catAx>
      <c:valAx>
        <c:axId val="4780660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4780648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legend>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2971800" cy="457200"/>
          </a:xfrm>
          <a:prstGeom prst="rect">
            <a:avLst/>
          </a:prstGeom>
          <a:noFill/>
          <a:ln>
            <a:noFill/>
          </a:ln>
        </p:spPr>
        <p:txBody>
          <a:bodyPr vert="horz" wrap="square" lIns="91440" tIns="45720" rIns="91440" bIns="45720" anchor="t" anchorCtr="0" compatLnSpc="1">
            <a:prstTxWarp prst="textNoShape">
              <a:avLst/>
            </a:prstTxWarp>
          </a:bodyPr>
          <a:lstStyle>
            <a:defPPr>
              <a:defRPr kern="1200"/>
            </a:defPPr>
            <a:lvl1pPr>
              <a:defRPr sz="1200"/>
            </a:lvl1pPr>
          </a:lstStyle>
          <a:p>
            <a:pPr>
              <a:defRPr/>
            </a:pPr>
            <a:endParaRPr lang="en-US"/>
          </a:p>
        </p:txBody>
      </p:sp>
      <p:sp>
        <p:nvSpPr>
          <p:cNvPr id="9219" name="Rectangle 3"/>
          <p:cNvSpPr>
            <a:spLocks noGrp="1" noChangeArrowheads="1"/>
          </p:cNvSpPr>
          <p:nvPr>
            <p:ph type="dt" idx="1"/>
          </p:nvPr>
        </p:nvSpPr>
        <p:spPr bwMode="auto">
          <a:xfrm>
            <a:off x="3884613" y="0"/>
            <a:ext cx="2971800" cy="457200"/>
          </a:xfrm>
          <a:prstGeom prst="rect">
            <a:avLst/>
          </a:prstGeom>
          <a:noFill/>
          <a:ln>
            <a:noFill/>
          </a:ln>
        </p:spPr>
        <p:txBody>
          <a:bodyPr vert="horz" wrap="square" lIns="91440" tIns="45720" rIns="91440" bIns="45720" anchor="t" anchorCtr="0" compatLnSpc="1">
            <a:prstTxWarp prst="textNoShape">
              <a:avLst/>
            </a:prstTxWarp>
          </a:bodyPr>
          <a:lstStyle>
            <a:defPPr>
              <a:defRPr kern="1200"/>
            </a:defPPr>
            <a:lvl1pPr algn="r">
              <a:defRPr sz="1200"/>
            </a:lvl1pPr>
          </a:lstStyle>
          <a:p>
            <a:pPr>
              <a:defRPr/>
            </a:pPr>
            <a:endParaRPr lang="en-US"/>
          </a:p>
        </p:txBody>
      </p:sp>
      <p:sp>
        <p:nvSpPr>
          <p:cNvPr id="3076" name="Rectangle 4"/>
          <p:cNvSpPr>
            <a:spLocks noGrp="1" noRot="1" noChangeAspect="1" noChangeArrowheads="1" noTextEdit="1"/>
          </p:cNvSpPr>
          <p:nvPr>
            <p:ph type="sldImg" idx="2"/>
          </p:nvPr>
        </p:nvSpPr>
        <p:spPr bwMode="auto">
          <a:xfrm>
            <a:off x="2143125" y="685800"/>
            <a:ext cx="2571750" cy="3429000"/>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9221" name="Rectangle 5"/>
          <p:cNvSpPr>
            <a:spLocks noGrp="1" noChangeArrowheads="1"/>
          </p:cNvSpPr>
          <p:nvPr>
            <p:ph type="body" sz="quarter" idx="3"/>
          </p:nvPr>
        </p:nvSpPr>
        <p:spPr bwMode="auto">
          <a:xfrm>
            <a:off x="685800" y="4343400"/>
            <a:ext cx="5486400" cy="4114800"/>
          </a:xfrm>
          <a:prstGeom prst="rect">
            <a:avLst/>
          </a:prstGeom>
          <a:noFill/>
          <a:ln>
            <a:noFill/>
          </a:ln>
        </p:spPr>
        <p:txBody>
          <a:bodyPr vert="horz" wrap="square" lIns="91440" tIns="45720" rIns="91440" bIns="45720" anchor="t" anchorCtr="0" compatLnSpc="1">
            <a:prstTxWarp prst="textNoShape">
              <a:avLst/>
            </a:prstTxWarp>
          </a:bodyPr>
          <a:lstStyle>
            <a:defPPr>
              <a:defRPr kern="1200"/>
            </a:def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222" name="Rectangle 6"/>
          <p:cNvSpPr>
            <a:spLocks noGrp="1" noChangeArrowheads="1"/>
          </p:cNvSpPr>
          <p:nvPr>
            <p:ph type="ftr" sz="quarter" idx="4"/>
          </p:nvPr>
        </p:nvSpPr>
        <p:spPr bwMode="auto">
          <a:xfrm>
            <a:off x="0" y="8685213"/>
            <a:ext cx="2971800" cy="457200"/>
          </a:xfrm>
          <a:prstGeom prst="rect">
            <a:avLst/>
          </a:prstGeom>
          <a:noFill/>
          <a:ln>
            <a:noFill/>
          </a:ln>
        </p:spPr>
        <p:txBody>
          <a:bodyPr vert="horz" wrap="square" lIns="91440" tIns="45720" rIns="91440" bIns="45720" anchor="b" anchorCtr="0" compatLnSpc="1">
            <a:prstTxWarp prst="textNoShape">
              <a:avLst/>
            </a:prstTxWarp>
          </a:bodyPr>
          <a:lstStyle>
            <a:defPPr>
              <a:defRPr kern="1200"/>
            </a:defPPr>
            <a:lvl1pPr>
              <a:defRPr sz="1200"/>
            </a:lvl1pPr>
          </a:lstStyle>
          <a:p>
            <a:pPr>
              <a:defRPr/>
            </a:pPr>
            <a:endParaRPr lang="en-US"/>
          </a:p>
        </p:txBody>
      </p:sp>
      <p:sp>
        <p:nvSpPr>
          <p:cNvPr id="9223" name="Rectangle 7"/>
          <p:cNvSpPr>
            <a:spLocks noGrp="1" noChangeArrowheads="1"/>
          </p:cNvSpPr>
          <p:nvPr>
            <p:ph type="sldNum" sz="quarter" idx="5"/>
          </p:nvPr>
        </p:nvSpPr>
        <p:spPr bwMode="auto">
          <a:xfrm>
            <a:off x="3884613" y="8685213"/>
            <a:ext cx="2971800" cy="457200"/>
          </a:xfrm>
          <a:prstGeom prst="rect">
            <a:avLst/>
          </a:prstGeom>
          <a:noFill/>
          <a:ln>
            <a:noFill/>
          </a:ln>
        </p:spPr>
        <p:txBody>
          <a:bodyPr vert="horz" wrap="square" lIns="91440" tIns="45720" rIns="91440" bIns="45720" anchor="b" anchorCtr="0" compatLnSpc="1">
            <a:prstTxWarp prst="textNoShape">
              <a:avLst/>
            </a:prstTxWarp>
          </a:bodyPr>
          <a:lstStyle>
            <a:defPPr>
              <a:defRPr kern="1200"/>
            </a:defPPr>
            <a:lvl1pPr algn="r">
              <a:defRPr sz="1200"/>
            </a:lvl1pPr>
          </a:lstStyle>
          <a:p>
            <a:pPr>
              <a:defRPr/>
            </a:pPr>
            <a:fld id="{B95F3361-2405-48EE-818C-467D1C2230F9}" type="slidenum">
              <a:rPr lang="en-US"/>
              <a:pPr>
                <a:defRPr/>
              </a:pPr>
              <a:t>‹N°›</a:t>
            </a:fld>
            <a:endParaRPr lang="en-US"/>
          </a:p>
        </p:txBody>
      </p:sp>
    </p:spTree>
    <p:extLst>
      <p:ext uri="{BB962C8B-B14F-4D97-AF65-F5344CB8AC3E}">
        <p14:creationId xmlns:p14="http://schemas.microsoft.com/office/powerpoint/2010/main" val="384273649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a:ea typeface="+mn-ea"/>
        <a:cs typeface="+mn-cs"/>
      </a:defRPr>
    </a:lvl1pPr>
    <a:lvl2pPr marL="457200" algn="l" rtl="0" eaLnBrk="0" fontAlgn="base" hangingPunct="0">
      <a:spcBef>
        <a:spcPct val="30000"/>
      </a:spcBef>
      <a:spcAft>
        <a:spcPct val="0"/>
      </a:spcAft>
      <a:defRPr sz="1200" kern="1200">
        <a:solidFill>
          <a:schemeClr val="tx1"/>
        </a:solidFill>
        <a:latin typeface="Arial"/>
        <a:ea typeface="+mn-ea"/>
        <a:cs typeface="+mn-cs"/>
      </a:defRPr>
    </a:lvl2pPr>
    <a:lvl3pPr marL="914400" algn="l" rtl="0" eaLnBrk="0" fontAlgn="base" hangingPunct="0">
      <a:spcBef>
        <a:spcPct val="30000"/>
      </a:spcBef>
      <a:spcAft>
        <a:spcPct val="0"/>
      </a:spcAft>
      <a:defRPr sz="1200" kern="1200">
        <a:solidFill>
          <a:schemeClr val="tx1"/>
        </a:solidFill>
        <a:latin typeface="Arial"/>
        <a:ea typeface="+mn-ea"/>
        <a:cs typeface="+mn-cs"/>
      </a:defRPr>
    </a:lvl3pPr>
    <a:lvl4pPr marL="1371600" algn="l" rtl="0" eaLnBrk="0" fontAlgn="base" hangingPunct="0">
      <a:spcBef>
        <a:spcPct val="30000"/>
      </a:spcBef>
      <a:spcAft>
        <a:spcPct val="0"/>
      </a:spcAft>
      <a:defRPr sz="1200" kern="1200">
        <a:solidFill>
          <a:schemeClr val="tx1"/>
        </a:solidFill>
        <a:latin typeface="Arial"/>
        <a:ea typeface="+mn-ea"/>
        <a:cs typeface="+mn-cs"/>
      </a:defRPr>
    </a:lvl4pPr>
    <a:lvl5pPr marL="1828800" algn="l" rtl="0" eaLnBrk="0" fontAlgn="base" hangingPunct="0">
      <a:spcBef>
        <a:spcPct val="30000"/>
      </a:spcBef>
      <a:spcAft>
        <a:spcPct val="0"/>
      </a:spcAft>
      <a:defRPr sz="1200" kern="1200">
        <a:solidFill>
          <a:schemeClr val="tx1"/>
        </a:solidFill>
        <a:latin typeface="Arial"/>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kern="1200"/>
            </a:defPPr>
            <a:lvl1pPr eaLnBrk="0" hangingPunct="0">
              <a:defRPr sz="3800">
                <a:solidFill>
                  <a:schemeClr val="tx1"/>
                </a:solidFill>
                <a:latin typeface="Arial"/>
              </a:defRPr>
            </a:lvl1pPr>
            <a:lvl2pPr marL="742950" indent="-285750" eaLnBrk="0" hangingPunct="0">
              <a:defRPr sz="3800">
                <a:solidFill>
                  <a:schemeClr val="tx1"/>
                </a:solidFill>
                <a:latin typeface="Arial"/>
              </a:defRPr>
            </a:lvl2pPr>
            <a:lvl3pPr marL="1143000" indent="-228600" eaLnBrk="0" hangingPunct="0">
              <a:defRPr sz="3800">
                <a:solidFill>
                  <a:schemeClr val="tx1"/>
                </a:solidFill>
                <a:latin typeface="Arial"/>
              </a:defRPr>
            </a:lvl3pPr>
            <a:lvl4pPr marL="1600200" indent="-228600" eaLnBrk="0" hangingPunct="0">
              <a:defRPr sz="3800">
                <a:solidFill>
                  <a:schemeClr val="tx1"/>
                </a:solidFill>
                <a:latin typeface="Arial"/>
              </a:defRPr>
            </a:lvl4pPr>
            <a:lvl5pPr marL="2057400" indent="-228600" eaLnBrk="0" hangingPunct="0">
              <a:defRPr sz="3800">
                <a:solidFill>
                  <a:schemeClr val="tx1"/>
                </a:solidFill>
                <a:latin typeface="Arial"/>
              </a:defRPr>
            </a:lvl5pPr>
            <a:lvl6pPr marL="2514600" indent="-228600" eaLnBrk="0" fontAlgn="base" hangingPunct="0">
              <a:spcBef>
                <a:spcPct val="0"/>
              </a:spcBef>
              <a:spcAft>
                <a:spcPct val="0"/>
              </a:spcAft>
              <a:defRPr sz="3800">
                <a:solidFill>
                  <a:schemeClr val="tx1"/>
                </a:solidFill>
                <a:latin typeface="Arial"/>
              </a:defRPr>
            </a:lvl6pPr>
            <a:lvl7pPr marL="2971800" indent="-228600" eaLnBrk="0" fontAlgn="base" hangingPunct="0">
              <a:spcBef>
                <a:spcPct val="0"/>
              </a:spcBef>
              <a:spcAft>
                <a:spcPct val="0"/>
              </a:spcAft>
              <a:defRPr sz="3800">
                <a:solidFill>
                  <a:schemeClr val="tx1"/>
                </a:solidFill>
                <a:latin typeface="Arial"/>
              </a:defRPr>
            </a:lvl7pPr>
            <a:lvl8pPr marL="3429000" indent="-228600" eaLnBrk="0" fontAlgn="base" hangingPunct="0">
              <a:spcBef>
                <a:spcPct val="0"/>
              </a:spcBef>
              <a:spcAft>
                <a:spcPct val="0"/>
              </a:spcAft>
              <a:defRPr sz="3800">
                <a:solidFill>
                  <a:schemeClr val="tx1"/>
                </a:solidFill>
                <a:latin typeface="Arial"/>
              </a:defRPr>
            </a:lvl8pPr>
            <a:lvl9pPr marL="3886200" indent="-228600" eaLnBrk="0" fontAlgn="base" hangingPunct="0">
              <a:spcBef>
                <a:spcPct val="0"/>
              </a:spcBef>
              <a:spcAft>
                <a:spcPct val="0"/>
              </a:spcAft>
              <a:defRPr sz="3800">
                <a:solidFill>
                  <a:schemeClr val="tx1"/>
                </a:solidFill>
                <a:latin typeface="Arial"/>
              </a:defRPr>
            </a:lvl9pPr>
          </a:lstStyle>
          <a:p>
            <a:pPr eaLnBrk="1" hangingPunct="1"/>
            <a:fld id="{78EE7683-CAC2-4B7F-B858-28F016B0AEB9}" type="slidenum">
              <a:rPr lang="en-US" sz="1200" smtClean="0"/>
              <a:pPr eaLnBrk="1" hangingPunct="1"/>
              <a:t>1</a:t>
            </a:fld>
            <a:endParaRPr lang="en-US" sz="1200"/>
          </a:p>
        </p:txBody>
      </p:sp>
      <p:sp>
        <p:nvSpPr>
          <p:cNvPr id="4099" name="Rectangle 2"/>
          <p:cNvSpPr>
            <a:spLocks noGrp="1" noRot="1" noChangeAspect="1" noChangeArrowheads="1" noTextEdit="1"/>
          </p:cNvSpPr>
          <p:nvPr>
            <p:ph type="sldImg"/>
          </p:nvPr>
        </p:nvSpPr>
        <p:spPr>
          <a:xfrm>
            <a:off x="2143125" y="685800"/>
            <a:ext cx="2571750" cy="3429000"/>
          </a:xfrm>
        </p:spPr>
      </p:sp>
      <p:sp>
        <p:nvSpPr>
          <p:cNvPr id="410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kern="1200"/>
            </a:defPPr>
          </a:lstStyle>
          <a:p>
            <a:pPr eaLnBrk="1" hangingPunct="1"/>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356" y="13635568"/>
            <a:ext cx="27979688" cy="9406467"/>
          </a:xfrm>
        </p:spPr>
        <p:txBody>
          <a:bodyPr/>
          <a:lstStyle>
            <a:defPPr>
              <a:defRPr kern="1200"/>
            </a:defPPr>
          </a:lstStyle>
          <a:p>
            <a:r>
              <a:rPr lang="en-US"/>
              <a:t>Click to edit Master title style</a:t>
            </a:r>
          </a:p>
        </p:txBody>
      </p:sp>
      <p:sp>
        <p:nvSpPr>
          <p:cNvPr id="3" name="Subtitle 2"/>
          <p:cNvSpPr>
            <a:spLocks noGrp="1"/>
          </p:cNvSpPr>
          <p:nvPr>
            <p:ph type="subTitle" idx="1"/>
          </p:nvPr>
        </p:nvSpPr>
        <p:spPr>
          <a:xfrm>
            <a:off x="4937523" y="24870834"/>
            <a:ext cx="23043356" cy="11218333"/>
          </a:xfrm>
        </p:spPr>
        <p:txBody>
          <a:bodyPr/>
          <a:lstStyle>
            <a:defPPr>
              <a:defRPr kern="1200"/>
            </a:defPPr>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CB043562-595C-41E0-A431-AB378AFFB518}" type="slidenum">
              <a:rPr lang="en-US"/>
              <a:pPr>
                <a:defRPr/>
              </a:pPr>
              <a:t>‹N°›</a:t>
            </a:fld>
            <a:endParaRPr lang="en-US"/>
          </a:p>
        </p:txBody>
      </p:sp>
    </p:spTree>
    <p:extLst>
      <p:ext uri="{BB962C8B-B14F-4D97-AF65-F5344CB8AC3E}">
        <p14:creationId xmlns:p14="http://schemas.microsoft.com/office/powerpoint/2010/main" val="4119552568"/>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11865ABB-973D-4162-96BF-63AD8AB82A90}" type="slidenum">
              <a:rPr lang="en-US"/>
              <a:pPr>
                <a:defRPr/>
              </a:pPr>
              <a:t>‹N°›</a:t>
            </a:fld>
            <a:endParaRPr lang="en-US"/>
          </a:p>
        </p:txBody>
      </p:sp>
    </p:spTree>
    <p:extLst>
      <p:ext uri="{BB962C8B-B14F-4D97-AF65-F5344CB8AC3E}">
        <p14:creationId xmlns:p14="http://schemas.microsoft.com/office/powerpoint/2010/main" val="4281439959"/>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6080" y="1756834"/>
            <a:ext cx="7406878" cy="37452300"/>
          </a:xfr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1645444" y="1756834"/>
            <a:ext cx="22106334" cy="37452300"/>
          </a:xfr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638E2FC5-3957-4F45-8892-8AA180862785}" type="slidenum">
              <a:rPr lang="en-US"/>
              <a:pPr>
                <a:defRPr/>
              </a:pPr>
              <a:t>‹N°›</a:t>
            </a:fld>
            <a:endParaRPr lang="en-US"/>
          </a:p>
        </p:txBody>
      </p:sp>
    </p:spTree>
    <p:extLst>
      <p:ext uri="{BB962C8B-B14F-4D97-AF65-F5344CB8AC3E}">
        <p14:creationId xmlns:p14="http://schemas.microsoft.com/office/powerpoint/2010/main" val="1759266704"/>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hart" preserve="1">
  <p:cSld name="Title, Text and Chart">
    <p:spTree>
      <p:nvGrpSpPr>
        <p:cNvPr id="1" name=""/>
        <p:cNvGrpSpPr/>
        <p:nvPr/>
      </p:nvGrpSpPr>
      <p:grpSpPr>
        <a:xfrm>
          <a:off x="0" y="0"/>
          <a:ext cx="0" cy="0"/>
          <a:chOff x="0" y="0"/>
          <a:chExt cx="0" cy="0"/>
        </a:xfrm>
      </p:grpSpPr>
      <p:sp>
        <p:nvSpPr>
          <p:cNvPr id="2" name="Title 1"/>
          <p:cNvSpPr>
            <a:spLocks noGrp="1"/>
          </p:cNvSpPr>
          <p:nvPr>
            <p:ph type="title"/>
          </p:nvPr>
        </p:nvSpPr>
        <p:spPr>
          <a:xfrm>
            <a:off x="1645444" y="1756833"/>
            <a:ext cx="29627512" cy="7315200"/>
          </a:xfrm>
        </p:spPr>
        <p:txBody>
          <a:bodyPr/>
          <a:lstStyle>
            <a:defPPr>
              <a:defRPr kern="1200"/>
            </a:defPPr>
          </a:lstStyle>
          <a:p>
            <a:r>
              <a:rPr lang="en-US"/>
              <a:t>Click to edit Master title style</a:t>
            </a:r>
          </a:p>
        </p:txBody>
      </p:sp>
      <p:sp>
        <p:nvSpPr>
          <p:cNvPr id="3" name="Text Placeholder 2"/>
          <p:cNvSpPr>
            <a:spLocks noGrp="1"/>
          </p:cNvSpPr>
          <p:nvPr>
            <p:ph type="body" sz="half" idx="1"/>
          </p:nvPr>
        </p:nvSpPr>
        <p:spPr>
          <a:xfrm>
            <a:off x="1645444" y="10240434"/>
            <a:ext cx="14756606" cy="28968700"/>
          </a:xfrm>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hart Placeholder 3"/>
          <p:cNvSpPr>
            <a:spLocks noGrp="1"/>
          </p:cNvSpPr>
          <p:nvPr>
            <p:ph type="chart" sz="half" idx="2"/>
          </p:nvPr>
        </p:nvSpPr>
        <p:spPr>
          <a:xfrm>
            <a:off x="16516352" y="10240434"/>
            <a:ext cx="14756606" cy="28968700"/>
          </a:xfrm>
        </p:spPr>
        <p:txBody>
          <a:bodyPr/>
          <a:lstStyle>
            <a:defPPr>
              <a:defRPr kern="1200"/>
            </a:defPPr>
          </a:lstStyle>
          <a:p>
            <a:pPr lvl="0"/>
            <a:endParaRPr lang="en-US" noProof="0"/>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4FA04B66-8F62-42BD-B0EA-2923AA341B7B}" type="slidenum">
              <a:rPr lang="en-US"/>
              <a:pPr>
                <a:defRPr/>
              </a:pPr>
              <a:t>‹N°›</a:t>
            </a:fld>
            <a:endParaRPr lang="en-US"/>
          </a:p>
        </p:txBody>
      </p:sp>
    </p:spTree>
    <p:extLst>
      <p:ext uri="{BB962C8B-B14F-4D97-AF65-F5344CB8AC3E}">
        <p14:creationId xmlns:p14="http://schemas.microsoft.com/office/powerpoint/2010/main" val="178465889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idx="1"/>
          </p:nvPr>
        </p:nvSpPr>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E844B6AF-379B-4B34-AAC6-97D3032A49C6}" type="slidenum">
              <a:rPr lang="en-US"/>
              <a:pPr>
                <a:defRPr/>
              </a:pPr>
              <a:t>‹N°›</a:t>
            </a:fld>
            <a:endParaRPr lang="en-US"/>
          </a:p>
        </p:txBody>
      </p:sp>
    </p:spTree>
    <p:extLst>
      <p:ext uri="{BB962C8B-B14F-4D97-AF65-F5344CB8AC3E}">
        <p14:creationId xmlns:p14="http://schemas.microsoft.com/office/powerpoint/2010/main" val="181661525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5" y="28204585"/>
            <a:ext cx="27980878" cy="8716433"/>
          </a:xfrm>
        </p:spPr>
        <p:txBody>
          <a:bodyPr anchor="t"/>
          <a:lstStyle>
            <a:defPPr>
              <a:defRPr kern="1200"/>
            </a:defPPr>
            <a:lvl1pPr algn="l">
              <a:defRPr sz="3000" b="1" cap="all"/>
            </a:lvl1pPr>
          </a:lstStyle>
          <a:p>
            <a:r>
              <a:rPr lang="en-US"/>
              <a:t>Click to edit Master title style</a:t>
            </a:r>
          </a:p>
        </p:txBody>
      </p:sp>
      <p:sp>
        <p:nvSpPr>
          <p:cNvPr id="3" name="Text Placeholder 2"/>
          <p:cNvSpPr>
            <a:spLocks noGrp="1"/>
          </p:cNvSpPr>
          <p:nvPr>
            <p:ph type="body" idx="1"/>
          </p:nvPr>
        </p:nvSpPr>
        <p:spPr>
          <a:xfrm>
            <a:off x="2600325" y="18603384"/>
            <a:ext cx="27980878" cy="9601200"/>
          </a:xfrm>
        </p:spPr>
        <p:txBody>
          <a:bodyPr anchor="b"/>
          <a:lstStyle>
            <a:defPPr>
              <a:defRPr kern="1200"/>
            </a:defPPr>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B44BFBC0-7F94-4CE5-A00D-18BE726F285A}" type="slidenum">
              <a:rPr lang="en-US"/>
              <a:pPr>
                <a:defRPr/>
              </a:pPr>
              <a:t>‹N°›</a:t>
            </a:fld>
            <a:endParaRPr lang="en-US"/>
          </a:p>
        </p:txBody>
      </p:sp>
    </p:spTree>
    <p:extLst>
      <p:ext uri="{BB962C8B-B14F-4D97-AF65-F5344CB8AC3E}">
        <p14:creationId xmlns:p14="http://schemas.microsoft.com/office/powerpoint/2010/main" val="4165159111"/>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1645444" y="10240434"/>
            <a:ext cx="14756606" cy="28968700"/>
          </a:xfrm>
        </p:spPr>
        <p:txBody>
          <a:bodyPr/>
          <a:lstStyle>
            <a:defPPr>
              <a:defRPr kern="1200"/>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516352" y="10240434"/>
            <a:ext cx="14756606" cy="28968700"/>
          </a:xfrm>
        </p:spPr>
        <p:txBody>
          <a:bodyPr/>
          <a:lstStyle>
            <a:defPPr>
              <a:defRPr kern="1200"/>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CDF645C6-96DC-4F21-9A48-95AFF68A54A2}" type="slidenum">
              <a:rPr lang="en-US"/>
              <a:pPr>
                <a:defRPr/>
              </a:pPr>
              <a:t>‹N°›</a:t>
            </a:fld>
            <a:endParaRPr lang="en-US"/>
          </a:p>
        </p:txBody>
      </p:sp>
    </p:spTree>
    <p:extLst>
      <p:ext uri="{BB962C8B-B14F-4D97-AF65-F5344CB8AC3E}">
        <p14:creationId xmlns:p14="http://schemas.microsoft.com/office/powerpoint/2010/main" val="3883547938"/>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1645444" y="9825568"/>
            <a:ext cx="14544675" cy="4093633"/>
          </a:xfrm>
        </p:spPr>
        <p:txBody>
          <a:bodyPr anchor="b"/>
          <a:lstStyle>
            <a:defPPr>
              <a:defRPr kern="1200"/>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645444" y="13919200"/>
            <a:ext cx="14544675" cy="25287816"/>
          </a:xfrm>
        </p:spPr>
        <p:txBody>
          <a:bodyPr/>
          <a:lstStyle>
            <a:defPPr>
              <a:defRPr kern="1200"/>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328" y="9825568"/>
            <a:ext cx="14550630" cy="4093633"/>
          </a:xfrm>
        </p:spPr>
        <p:txBody>
          <a:bodyPr anchor="b"/>
          <a:lstStyle>
            <a:defPPr>
              <a:defRPr kern="1200"/>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16722328" y="13919200"/>
            <a:ext cx="14550630" cy="25287816"/>
          </a:xfrm>
        </p:spPr>
        <p:txBody>
          <a:bodyPr/>
          <a:lstStyle>
            <a:defPPr>
              <a:defRPr kern="1200"/>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a:defPPr>
            <a:lvl1pPr>
              <a:defRPr/>
            </a:lvl1pPr>
          </a:lstStyle>
          <a:p>
            <a:pPr>
              <a:defRPr/>
            </a:pPr>
            <a:fld id="{C2B12CE4-144C-4A27-8B3F-7EB79E6B2146}" type="slidenum">
              <a:rPr lang="en-US"/>
              <a:pPr>
                <a:defRPr/>
              </a:pPr>
              <a:t>‹N°›</a:t>
            </a:fld>
            <a:endParaRPr lang="en-US"/>
          </a:p>
        </p:txBody>
      </p:sp>
    </p:spTree>
    <p:extLst>
      <p:ext uri="{BB962C8B-B14F-4D97-AF65-F5344CB8AC3E}">
        <p14:creationId xmlns:p14="http://schemas.microsoft.com/office/powerpoint/2010/main" val="181852363"/>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a:defPPr>
            <a:lvl1pPr>
              <a:defRPr/>
            </a:lvl1pPr>
          </a:lstStyle>
          <a:p>
            <a:pPr>
              <a:defRPr/>
            </a:pPr>
            <a:fld id="{8F1FAA83-0A80-48DF-A2A9-D01CE04D8E50}" type="slidenum">
              <a:rPr lang="en-US"/>
              <a:pPr>
                <a:defRPr/>
              </a:pPr>
              <a:t>‹N°›</a:t>
            </a:fld>
            <a:endParaRPr lang="en-US"/>
          </a:p>
        </p:txBody>
      </p:sp>
    </p:spTree>
    <p:extLst>
      <p:ext uri="{BB962C8B-B14F-4D97-AF65-F5344CB8AC3E}">
        <p14:creationId xmlns:p14="http://schemas.microsoft.com/office/powerpoint/2010/main" val="658378949"/>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a:defPPr>
            <a:lvl1pPr>
              <a:defRPr/>
            </a:lvl1pPr>
          </a:lstStyle>
          <a:p>
            <a:pPr>
              <a:defRPr/>
            </a:pPr>
            <a:fld id="{8203DA95-0AAE-48A7-9DEF-F9FD3932C4A9}" type="slidenum">
              <a:rPr lang="en-US"/>
              <a:pPr>
                <a:defRPr/>
              </a:pPr>
              <a:t>‹N°›</a:t>
            </a:fld>
            <a:endParaRPr lang="en-US"/>
          </a:p>
        </p:txBody>
      </p:sp>
    </p:spTree>
    <p:extLst>
      <p:ext uri="{BB962C8B-B14F-4D97-AF65-F5344CB8AC3E}">
        <p14:creationId xmlns:p14="http://schemas.microsoft.com/office/powerpoint/2010/main" val="745862034"/>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444" y="1748367"/>
            <a:ext cx="10829925" cy="7435851"/>
          </a:xfrm>
        </p:spPr>
        <p:txBody>
          <a:bodyPr anchor="b"/>
          <a:lstStyle>
            <a:defPPr>
              <a:defRPr kern="1200"/>
            </a:defPPr>
            <a:lvl1pPr algn="l">
              <a:defRPr sz="1500" b="1"/>
            </a:lvl1pPr>
          </a:lstStyle>
          <a:p>
            <a:r>
              <a:rPr lang="en-US"/>
              <a:t>Click to edit Master title style</a:t>
            </a:r>
          </a:p>
        </p:txBody>
      </p:sp>
      <p:sp>
        <p:nvSpPr>
          <p:cNvPr id="3" name="Content Placeholder 2"/>
          <p:cNvSpPr>
            <a:spLocks noGrp="1"/>
          </p:cNvSpPr>
          <p:nvPr>
            <p:ph idx="1"/>
          </p:nvPr>
        </p:nvSpPr>
        <p:spPr>
          <a:xfrm>
            <a:off x="12870656" y="1748367"/>
            <a:ext cx="18402300" cy="37458650"/>
          </a:xfrm>
        </p:spPr>
        <p:txBody>
          <a:bodyPr/>
          <a:lstStyle>
            <a:defPPr>
              <a:defRPr kern="1200"/>
            </a:defPPr>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444" y="9184217"/>
            <a:ext cx="10829925" cy="30022800"/>
          </a:xfrm>
        </p:spPr>
        <p:txBody>
          <a:bodyPr/>
          <a:lstStyle>
            <a:defPPr>
              <a:defRPr kern="1200"/>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D77038B2-2801-40BE-BC48-C628781FF49E}" type="slidenum">
              <a:rPr lang="en-US"/>
              <a:pPr>
                <a:defRPr/>
              </a:pPr>
              <a:t>‹N°›</a:t>
            </a:fld>
            <a:endParaRPr lang="en-US"/>
          </a:p>
        </p:txBody>
      </p:sp>
    </p:spTree>
    <p:extLst>
      <p:ext uri="{BB962C8B-B14F-4D97-AF65-F5344CB8AC3E}">
        <p14:creationId xmlns:p14="http://schemas.microsoft.com/office/powerpoint/2010/main" val="3969730154"/>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997" y="30723418"/>
            <a:ext cx="19751280" cy="3627967"/>
          </a:xfrm>
        </p:spPr>
        <p:txBody>
          <a:bodyPr anchor="b"/>
          <a:lstStyle>
            <a:defPPr>
              <a:defRPr kern="1200"/>
            </a:defPPr>
            <a:lvl1pPr algn="l">
              <a:defRPr sz="1500" b="1"/>
            </a:lvl1pPr>
          </a:lstStyle>
          <a:p>
            <a:r>
              <a:rPr lang="en-US"/>
              <a:t>Click to edit Master title style</a:t>
            </a:r>
          </a:p>
        </p:txBody>
      </p:sp>
      <p:sp>
        <p:nvSpPr>
          <p:cNvPr id="3" name="Picture Placeholder 2"/>
          <p:cNvSpPr>
            <a:spLocks noGrp="1"/>
          </p:cNvSpPr>
          <p:nvPr>
            <p:ph type="pic" idx="1"/>
          </p:nvPr>
        </p:nvSpPr>
        <p:spPr>
          <a:xfrm>
            <a:off x="6451997" y="3922184"/>
            <a:ext cx="19751280" cy="26333450"/>
          </a:xfrm>
        </p:spPr>
        <p:txBody>
          <a:bodyPr/>
          <a:lstStyle>
            <a:defPPr>
              <a:defRPr kern="1200"/>
            </a:defPPr>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6451997" y="34351385"/>
            <a:ext cx="19751280" cy="5149849"/>
          </a:xfrm>
        </p:spPr>
        <p:txBody>
          <a:bodyPr/>
          <a:lstStyle>
            <a:defPPr>
              <a:defRPr kern="1200"/>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700A3960-9A0E-4A4A-BE72-10B88343DD28}" type="slidenum">
              <a:rPr lang="en-US"/>
              <a:pPr>
                <a:defRPr/>
              </a:pPr>
              <a:t>‹N°›</a:t>
            </a:fld>
            <a:endParaRPr lang="en-US"/>
          </a:p>
        </p:txBody>
      </p:sp>
    </p:spTree>
    <p:extLst>
      <p:ext uri="{BB962C8B-B14F-4D97-AF65-F5344CB8AC3E}">
        <p14:creationId xmlns:p14="http://schemas.microsoft.com/office/powerpoint/2010/main" val="2586302830"/>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45444" y="1756833"/>
            <a:ext cx="29627512" cy="731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70207" tIns="235104" rIns="470207" bIns="235104" anchor="ctr" anchorCtr="0" compatLnSpc="1">
            <a:prstTxWarp prst="textNoShape">
              <a:avLst/>
            </a:prstTxWarp>
          </a:bodyPr>
          <a:lstStyle>
            <a:defPPr>
              <a:defRPr kern="1200"/>
            </a:defPPr>
          </a:lstStyle>
          <a:p>
            <a:pPr lvl="0"/>
            <a:r>
              <a:rPr lang="en-US"/>
              <a:t>Click to edit Master title style</a:t>
            </a:r>
          </a:p>
        </p:txBody>
      </p:sp>
      <p:sp>
        <p:nvSpPr>
          <p:cNvPr id="1027" name="Rectangle 3"/>
          <p:cNvSpPr>
            <a:spLocks noGrp="1" noChangeArrowheads="1"/>
          </p:cNvSpPr>
          <p:nvPr>
            <p:ph type="body" idx="1"/>
          </p:nvPr>
        </p:nvSpPr>
        <p:spPr bwMode="auto">
          <a:xfrm>
            <a:off x="1645444" y="10240434"/>
            <a:ext cx="29627512" cy="2896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70207" tIns="235104" rIns="470207" bIns="235104" anchor="t" anchorCtr="0" compatLnSpc="1">
            <a:prstTxWarp prst="textNoShape">
              <a:avLst/>
            </a:prstTxWarp>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1645444" y="39971132"/>
            <a:ext cx="7681913" cy="3048000"/>
          </a:xfrm>
          <a:prstGeom prst="rect">
            <a:avLst/>
          </a:prstGeom>
          <a:noFill/>
          <a:ln>
            <a:noFill/>
          </a:ln>
        </p:spPr>
        <p:txBody>
          <a:bodyPr vert="horz" wrap="square" lIns="470207" tIns="235104" rIns="470207" bIns="235104" anchor="t" anchorCtr="0" compatLnSpc="1">
            <a:prstTxWarp prst="textNoShape">
              <a:avLst/>
            </a:prstTxWarp>
          </a:bodyPr>
          <a:lstStyle>
            <a:defPPr>
              <a:defRPr kern="1200"/>
            </a:defPPr>
            <a:lvl1pPr>
              <a:defRPr sz="5325" smtClean="0"/>
            </a:lvl1pPr>
          </a:lstStyle>
          <a:p>
            <a:pPr>
              <a:defRPr/>
            </a:pPr>
            <a:endParaRPr lang="en-US"/>
          </a:p>
        </p:txBody>
      </p:sp>
      <p:sp>
        <p:nvSpPr>
          <p:cNvPr id="1029" name="Rectangle 5"/>
          <p:cNvSpPr>
            <a:spLocks noGrp="1" noChangeArrowheads="1"/>
          </p:cNvSpPr>
          <p:nvPr>
            <p:ph type="ftr" sz="quarter" idx="3"/>
          </p:nvPr>
        </p:nvSpPr>
        <p:spPr bwMode="auto">
          <a:xfrm>
            <a:off x="11246644" y="39971132"/>
            <a:ext cx="10425113" cy="3048000"/>
          </a:xfrm>
          <a:prstGeom prst="rect">
            <a:avLst/>
          </a:prstGeom>
          <a:noFill/>
          <a:ln>
            <a:noFill/>
          </a:ln>
        </p:spPr>
        <p:txBody>
          <a:bodyPr vert="horz" wrap="square" lIns="470207" tIns="235104" rIns="470207" bIns="235104" anchor="t" anchorCtr="0" compatLnSpc="1">
            <a:prstTxWarp prst="textNoShape">
              <a:avLst/>
            </a:prstTxWarp>
          </a:bodyPr>
          <a:lstStyle>
            <a:defPPr>
              <a:defRPr kern="1200"/>
            </a:defPPr>
            <a:lvl1pPr algn="ctr">
              <a:defRPr sz="5325" smtClean="0"/>
            </a:lvl1pPr>
          </a:lstStyle>
          <a:p>
            <a:pPr>
              <a:defRPr/>
            </a:pPr>
            <a:endParaRPr lang="en-US"/>
          </a:p>
        </p:txBody>
      </p:sp>
      <p:sp>
        <p:nvSpPr>
          <p:cNvPr id="1030" name="Rectangle 6"/>
          <p:cNvSpPr>
            <a:spLocks noGrp="1" noChangeArrowheads="1"/>
          </p:cNvSpPr>
          <p:nvPr>
            <p:ph type="sldNum" sz="quarter" idx="4"/>
          </p:nvPr>
        </p:nvSpPr>
        <p:spPr bwMode="auto">
          <a:xfrm>
            <a:off x="23591044" y="39971132"/>
            <a:ext cx="7681913" cy="3048000"/>
          </a:xfrm>
          <a:prstGeom prst="rect">
            <a:avLst/>
          </a:prstGeom>
          <a:noFill/>
          <a:ln>
            <a:noFill/>
          </a:ln>
        </p:spPr>
        <p:txBody>
          <a:bodyPr vert="horz" wrap="square" lIns="470207" tIns="235104" rIns="470207" bIns="235104" anchor="t" anchorCtr="0" compatLnSpc="1">
            <a:prstTxWarp prst="textNoShape">
              <a:avLst/>
            </a:prstTxWarp>
          </a:bodyPr>
          <a:lstStyle>
            <a:defPPr>
              <a:defRPr kern="1200"/>
            </a:defPPr>
            <a:lvl1pPr algn="r">
              <a:defRPr sz="5325" smtClean="0"/>
            </a:lvl1pPr>
          </a:lstStyle>
          <a:p>
            <a:pPr>
              <a:defRPr/>
            </a:pPr>
            <a:fld id="{2839560C-692A-406E-AC47-35009443A5A0}" type="slidenum">
              <a:rPr lang="en-US"/>
              <a:pPr>
                <a:defRPr/>
              </a:pPr>
              <a:t>‹N°›</a:t>
            </a:fld>
            <a:endParaRPr lang="en-US"/>
          </a:p>
        </p:txBody>
      </p:sp>
      <p:pic>
        <p:nvPicPr>
          <p:cNvPr id="1031" name="New picture"/>
          <p:cNvPicPr/>
          <p:nvPr/>
        </p:nvPicPr>
        <p:blipFill>
          <a:blip r:embed="rId14"/>
          <a:stretch>
            <a:fillRect/>
          </a:stretch>
        </p:blipFill>
        <p:spPr>
          <a:xfrm rot="16200000">
            <a:off x="-11074400" y="21945600"/>
            <a:ext cx="14274800" cy="3937000"/>
          </a:xfrm>
          <a:prstGeom prst="rect">
            <a:avLst/>
          </a:prstGeom>
        </p:spPr>
      </p:pic>
      <p:pic>
        <p:nvPicPr>
          <p:cNvPr id="1032" name="New picture"/>
          <p:cNvPicPr/>
          <p:nvPr/>
        </p:nvPicPr>
        <p:blipFill>
          <a:blip r:embed="rId14"/>
          <a:stretch>
            <a:fillRect/>
          </a:stretch>
        </p:blipFill>
        <p:spPr>
          <a:xfrm rot="5400000">
            <a:off x="29718000" y="21945600"/>
            <a:ext cx="14274800" cy="3937000"/>
          </a:xfrm>
          <a:prstGeom prst="rect">
            <a:avLst/>
          </a:prstGeom>
        </p:spPr>
      </p:pic>
      <p:pic>
        <p:nvPicPr>
          <p:cNvPr id="1033" name="New picture"/>
          <p:cNvPicPr/>
          <p:nvPr/>
        </p:nvPicPr>
        <p:blipFill>
          <a:blip r:embed="rId15"/>
          <a:stretch>
            <a:fillRect/>
          </a:stretch>
        </p:blipFill>
        <p:spPr>
          <a:xfrm>
            <a:off x="1466850" y="44399200"/>
            <a:ext cx="29984700" cy="1460500"/>
          </a:xfrm>
          <a:prstGeom prst="rect">
            <a:avLst/>
          </a:prstGeom>
        </p:spPr>
      </p:pic>
      <p:sp>
        <p:nvSpPr>
          <p:cNvPr id="1034" name="New shape"/>
          <p:cNvSpPr/>
          <p:nvPr/>
        </p:nvSpPr>
        <p:spPr>
          <a:xfrm>
            <a:off x="1466850" y="44970700"/>
            <a:ext cx="164592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600">
                <a:solidFill>
                  <a:srgbClr val="808080"/>
                </a:solidFill>
              </a:rPr>
              <a:t>Template ID: philosophicalseafoam  Size: 36x48</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txStyles>
    <p:titleStyle>
      <a:defPPr>
        <a:defRPr kern="1200"/>
      </a:defPPr>
      <a:lvl1pPr algn="ctr" defTabSz="3527822" rtl="0" eaLnBrk="0" fontAlgn="base" hangingPunct="0">
        <a:spcBef>
          <a:spcPct val="0"/>
        </a:spcBef>
        <a:spcAft>
          <a:spcPct val="0"/>
        </a:spcAft>
        <a:defRPr sz="17025">
          <a:solidFill>
            <a:schemeClr val="tx2"/>
          </a:solidFill>
          <a:latin typeface="+mj-lt"/>
          <a:ea typeface="+mj-ea"/>
          <a:cs typeface="+mj-cs"/>
        </a:defRPr>
      </a:lvl1pPr>
      <a:lvl2pPr algn="ctr" defTabSz="3527822" rtl="0" eaLnBrk="0" fontAlgn="base" hangingPunct="0">
        <a:spcBef>
          <a:spcPct val="0"/>
        </a:spcBef>
        <a:spcAft>
          <a:spcPct val="0"/>
        </a:spcAft>
        <a:defRPr sz="17025">
          <a:solidFill>
            <a:schemeClr val="tx2"/>
          </a:solidFill>
          <a:latin typeface="Arial"/>
        </a:defRPr>
      </a:lvl2pPr>
      <a:lvl3pPr algn="ctr" defTabSz="3527822" rtl="0" eaLnBrk="0" fontAlgn="base" hangingPunct="0">
        <a:spcBef>
          <a:spcPct val="0"/>
        </a:spcBef>
        <a:spcAft>
          <a:spcPct val="0"/>
        </a:spcAft>
        <a:defRPr sz="17025">
          <a:solidFill>
            <a:schemeClr val="tx2"/>
          </a:solidFill>
          <a:latin typeface="Arial"/>
        </a:defRPr>
      </a:lvl3pPr>
      <a:lvl4pPr algn="ctr" defTabSz="3527822" rtl="0" eaLnBrk="0" fontAlgn="base" hangingPunct="0">
        <a:spcBef>
          <a:spcPct val="0"/>
        </a:spcBef>
        <a:spcAft>
          <a:spcPct val="0"/>
        </a:spcAft>
        <a:defRPr sz="17025">
          <a:solidFill>
            <a:schemeClr val="tx2"/>
          </a:solidFill>
          <a:latin typeface="Arial"/>
        </a:defRPr>
      </a:lvl4pPr>
      <a:lvl5pPr algn="ctr" defTabSz="3527822" rtl="0" eaLnBrk="0" fontAlgn="base" hangingPunct="0">
        <a:spcBef>
          <a:spcPct val="0"/>
        </a:spcBef>
        <a:spcAft>
          <a:spcPct val="0"/>
        </a:spcAft>
        <a:defRPr sz="17025">
          <a:solidFill>
            <a:schemeClr val="tx2"/>
          </a:solidFill>
          <a:latin typeface="Arial"/>
        </a:defRPr>
      </a:lvl5pPr>
      <a:lvl6pPr marL="342900" algn="ctr" defTabSz="3527822" rtl="0" fontAlgn="base">
        <a:spcBef>
          <a:spcPct val="0"/>
        </a:spcBef>
        <a:spcAft>
          <a:spcPct val="0"/>
        </a:spcAft>
        <a:defRPr sz="17025">
          <a:solidFill>
            <a:schemeClr val="tx2"/>
          </a:solidFill>
          <a:latin typeface="Arial"/>
        </a:defRPr>
      </a:lvl6pPr>
      <a:lvl7pPr marL="685800" algn="ctr" defTabSz="3527822" rtl="0" fontAlgn="base">
        <a:spcBef>
          <a:spcPct val="0"/>
        </a:spcBef>
        <a:spcAft>
          <a:spcPct val="0"/>
        </a:spcAft>
        <a:defRPr sz="17025">
          <a:solidFill>
            <a:schemeClr val="tx2"/>
          </a:solidFill>
          <a:latin typeface="Arial"/>
        </a:defRPr>
      </a:lvl7pPr>
      <a:lvl8pPr marL="1028700" algn="ctr" defTabSz="3527822" rtl="0" fontAlgn="base">
        <a:spcBef>
          <a:spcPct val="0"/>
        </a:spcBef>
        <a:spcAft>
          <a:spcPct val="0"/>
        </a:spcAft>
        <a:defRPr sz="17025">
          <a:solidFill>
            <a:schemeClr val="tx2"/>
          </a:solidFill>
          <a:latin typeface="Arial"/>
        </a:defRPr>
      </a:lvl8pPr>
      <a:lvl9pPr marL="1371600" algn="ctr" defTabSz="3527822" rtl="0" fontAlgn="base">
        <a:spcBef>
          <a:spcPct val="0"/>
        </a:spcBef>
        <a:spcAft>
          <a:spcPct val="0"/>
        </a:spcAft>
        <a:defRPr sz="17025">
          <a:solidFill>
            <a:schemeClr val="tx2"/>
          </a:solidFill>
          <a:latin typeface="Arial"/>
        </a:defRPr>
      </a:lvl9pPr>
    </p:titleStyle>
    <p:bodyStyle>
      <a:defPPr>
        <a:defRPr kern="1200"/>
      </a:defPPr>
      <a:lvl1pPr marL="1321594" indent="-1321594" algn="l" defTabSz="3527822" rtl="0" eaLnBrk="0" fontAlgn="base" hangingPunct="0">
        <a:spcBef>
          <a:spcPct val="20000"/>
        </a:spcBef>
        <a:spcAft>
          <a:spcPct val="0"/>
        </a:spcAft>
        <a:buChar char="•"/>
        <a:defRPr sz="12375">
          <a:solidFill>
            <a:schemeClr val="tx1"/>
          </a:solidFill>
          <a:latin typeface="+mn-lt"/>
          <a:ea typeface="+mn-ea"/>
          <a:cs typeface="+mn-cs"/>
        </a:defRPr>
      </a:lvl1pPr>
      <a:lvl2pPr marL="2867025" indent="-1103710" algn="l" defTabSz="3527822" rtl="0" eaLnBrk="0" fontAlgn="base" hangingPunct="0">
        <a:spcBef>
          <a:spcPct val="20000"/>
        </a:spcBef>
        <a:spcAft>
          <a:spcPct val="0"/>
        </a:spcAft>
        <a:buChar char="–"/>
        <a:defRPr sz="10800">
          <a:solidFill>
            <a:schemeClr val="tx1"/>
          </a:solidFill>
          <a:latin typeface="+mn-lt"/>
        </a:defRPr>
      </a:lvl2pPr>
      <a:lvl3pPr marL="4406504" indent="-878681" algn="l" defTabSz="3527822" rtl="0" eaLnBrk="0" fontAlgn="base" hangingPunct="0">
        <a:spcBef>
          <a:spcPct val="20000"/>
        </a:spcBef>
        <a:spcAft>
          <a:spcPct val="0"/>
        </a:spcAft>
        <a:buChar char="•"/>
        <a:defRPr sz="9300">
          <a:solidFill>
            <a:schemeClr val="tx1"/>
          </a:solidFill>
          <a:latin typeface="+mn-lt"/>
        </a:defRPr>
      </a:lvl3pPr>
      <a:lvl4pPr marL="6171010" indent="-879872" algn="l" defTabSz="3527822" rtl="0" eaLnBrk="0" fontAlgn="base" hangingPunct="0">
        <a:spcBef>
          <a:spcPct val="20000"/>
        </a:spcBef>
        <a:spcAft>
          <a:spcPct val="0"/>
        </a:spcAft>
        <a:buChar char="–"/>
        <a:defRPr sz="7725">
          <a:solidFill>
            <a:schemeClr val="tx1"/>
          </a:solidFill>
          <a:latin typeface="+mn-lt"/>
        </a:defRPr>
      </a:lvl4pPr>
      <a:lvl5pPr marL="7936706" indent="-882254" algn="l" defTabSz="3527822" rtl="0" eaLnBrk="0" fontAlgn="base" hangingPunct="0">
        <a:spcBef>
          <a:spcPct val="20000"/>
        </a:spcBef>
        <a:spcAft>
          <a:spcPct val="0"/>
        </a:spcAft>
        <a:buChar char="»"/>
        <a:defRPr sz="7725">
          <a:solidFill>
            <a:schemeClr val="tx1"/>
          </a:solidFill>
          <a:latin typeface="+mn-lt"/>
        </a:defRPr>
      </a:lvl5pPr>
      <a:lvl6pPr marL="8279606" indent="-882254" algn="l" defTabSz="3527822" rtl="0" fontAlgn="base">
        <a:spcBef>
          <a:spcPct val="20000"/>
        </a:spcBef>
        <a:spcAft>
          <a:spcPct val="0"/>
        </a:spcAft>
        <a:buChar char="»"/>
        <a:defRPr sz="7725">
          <a:solidFill>
            <a:schemeClr val="tx1"/>
          </a:solidFill>
          <a:latin typeface="+mn-lt"/>
        </a:defRPr>
      </a:lvl6pPr>
      <a:lvl7pPr marL="8622506" indent="-882254" algn="l" defTabSz="3527822" rtl="0" fontAlgn="base">
        <a:spcBef>
          <a:spcPct val="20000"/>
        </a:spcBef>
        <a:spcAft>
          <a:spcPct val="0"/>
        </a:spcAft>
        <a:buChar char="»"/>
        <a:defRPr sz="7725">
          <a:solidFill>
            <a:schemeClr val="tx1"/>
          </a:solidFill>
          <a:latin typeface="+mn-lt"/>
        </a:defRPr>
      </a:lvl7pPr>
      <a:lvl8pPr marL="8965406" indent="-882254" algn="l" defTabSz="3527822" rtl="0" fontAlgn="base">
        <a:spcBef>
          <a:spcPct val="20000"/>
        </a:spcBef>
        <a:spcAft>
          <a:spcPct val="0"/>
        </a:spcAft>
        <a:buChar char="»"/>
        <a:defRPr sz="7725">
          <a:solidFill>
            <a:schemeClr val="tx1"/>
          </a:solidFill>
          <a:latin typeface="+mn-lt"/>
        </a:defRPr>
      </a:lvl8pPr>
      <a:lvl9pPr marL="9308306" indent="-882254" algn="l" defTabSz="3527822" rtl="0" fontAlgn="base">
        <a:spcBef>
          <a:spcPct val="20000"/>
        </a:spcBef>
        <a:spcAft>
          <a:spcPct val="0"/>
        </a:spcAft>
        <a:buChar char="»"/>
        <a:defRPr sz="7725">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hart" Target="../charts/chart3.xml"/><Relationship Id="rId3" Type="http://schemas.openxmlformats.org/officeDocument/2006/relationships/chart" Target="../charts/chart1.xml"/><Relationship Id="rId7" Type="http://schemas.openxmlformats.org/officeDocument/2006/relationships/chart" Target="../charts/chart2.xml"/><Relationship Id="rId12"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11" Type="http://schemas.openxmlformats.org/officeDocument/2006/relationships/image" Target="../media/image6.png"/><Relationship Id="rId5" Type="http://schemas.openxmlformats.org/officeDocument/2006/relationships/image" Target="../media/image4.png"/><Relationship Id="rId10" Type="http://schemas.openxmlformats.org/officeDocument/2006/relationships/chart" Target="../charts/chart5.xml"/><Relationship Id="rId4" Type="http://schemas.openxmlformats.org/officeDocument/2006/relationships/image" Target="../media/image3.png"/><Relationship Id="rId9" Type="http://schemas.openxmlformats.org/officeDocument/2006/relationships/chart" Target="../charts/char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5D5CD"/>
        </a:solidFill>
        <a:effectLst/>
      </p:bgPr>
    </p:bg>
    <p:spTree>
      <p:nvGrpSpPr>
        <p:cNvPr id="1" name=""/>
        <p:cNvGrpSpPr/>
        <p:nvPr/>
      </p:nvGrpSpPr>
      <p:grpSpPr>
        <a:xfrm>
          <a:off x="0" y="0"/>
          <a:ext cx="0" cy="0"/>
          <a:chOff x="0" y="0"/>
          <a:chExt cx="0" cy="0"/>
        </a:xfrm>
      </p:grpSpPr>
      <p:sp>
        <p:nvSpPr>
          <p:cNvPr id="273" name="Rectangle 272">
            <a:extLst>
              <a:ext uri="{FF2B5EF4-FFF2-40B4-BE49-F238E27FC236}">
                <a16:creationId xmlns:a16="http://schemas.microsoft.com/office/drawing/2014/main" id="{42A59142-14DC-B54F-0FF5-C4FDDD7FD998}"/>
              </a:ext>
            </a:extLst>
          </p:cNvPr>
          <p:cNvSpPr/>
          <p:nvPr/>
        </p:nvSpPr>
        <p:spPr>
          <a:xfrm>
            <a:off x="22722992" y="26481980"/>
            <a:ext cx="9521983" cy="112370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1pPr>
            <a:lvl2pPr marL="4572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2pPr>
            <a:lvl3pPr marL="9144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3pPr>
            <a:lvl4pPr marL="13716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4pPr>
            <a:lvl5pPr marL="18288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5pPr>
            <a:lvl6pPr marL="22860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6pPr>
            <a:lvl7pPr marL="27432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7pPr>
            <a:lvl8pPr marL="32004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8pPr>
            <a:lvl9pPr marL="36576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9pPr>
          </a:lstStyle>
          <a:p>
            <a:pPr algn="ctr"/>
            <a:endParaRPr lang="en-US" sz="7200">
              <a:effectLst/>
              <a:latin typeface="+mj-lt"/>
            </a:endParaRPr>
          </a:p>
        </p:txBody>
      </p:sp>
      <p:sp>
        <p:nvSpPr>
          <p:cNvPr id="272" name="Rectangle 271">
            <a:extLst>
              <a:ext uri="{FF2B5EF4-FFF2-40B4-BE49-F238E27FC236}">
                <a16:creationId xmlns:a16="http://schemas.microsoft.com/office/drawing/2014/main" id="{0A4FFE15-8253-2FA5-9CF6-2203E828F0FB}"/>
              </a:ext>
            </a:extLst>
          </p:cNvPr>
          <p:cNvSpPr/>
          <p:nvPr/>
        </p:nvSpPr>
        <p:spPr>
          <a:xfrm>
            <a:off x="10459728" y="26400262"/>
            <a:ext cx="11789073" cy="11363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1pPr>
            <a:lvl2pPr marL="4572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2pPr>
            <a:lvl3pPr marL="9144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3pPr>
            <a:lvl4pPr marL="13716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4pPr>
            <a:lvl5pPr marL="18288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5pPr>
            <a:lvl6pPr marL="22860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6pPr>
            <a:lvl7pPr marL="27432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7pPr>
            <a:lvl8pPr marL="32004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8pPr>
            <a:lvl9pPr marL="36576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9pPr>
          </a:lstStyle>
          <a:p>
            <a:pPr algn="ctr"/>
            <a:endParaRPr lang="en-US" sz="7200" dirty="0">
              <a:effectLst/>
              <a:latin typeface="+mj-lt"/>
            </a:endParaRPr>
          </a:p>
        </p:txBody>
      </p:sp>
      <p:sp>
        <p:nvSpPr>
          <p:cNvPr id="36" name="Rectangle 13"/>
          <p:cNvSpPr txBox="1">
            <a:spLocks noChangeArrowheads="1"/>
          </p:cNvSpPr>
          <p:nvPr/>
        </p:nvSpPr>
        <p:spPr bwMode="auto">
          <a:xfrm>
            <a:off x="-1844" y="624289"/>
            <a:ext cx="32920245" cy="4626418"/>
          </a:xfrm>
          <a:prstGeom prst="rect">
            <a:avLst/>
          </a:prstGeom>
          <a:solidFill>
            <a:srgbClr val="028260"/>
          </a:solidFill>
          <a:ln w="60325" cap="flat">
            <a:noFill/>
            <a:miter lim="800000"/>
          </a:ln>
        </p:spPr>
        <p:txBody>
          <a:bodyPr vert="horz" wrap="square" lIns="282152" tIns="141077" rIns="282152" bIns="141077" anchor="ctr" anchorCtr="0" compatLnSpc="1">
            <a:prstTxWarp prst="textNoShape">
              <a:avLst/>
            </a:prstTxWarp>
          </a:bodyPr>
          <a:lstStyle>
            <a:defPPr>
              <a:defRPr kern="1200"/>
            </a:defPPr>
            <a:lvl1pPr algn="ctr" defTabSz="3762375" rtl="0" eaLnBrk="0" fontAlgn="base" hangingPunct="0">
              <a:spcBef>
                <a:spcPct val="0"/>
              </a:spcBef>
              <a:spcAft>
                <a:spcPct val="0"/>
              </a:spcAft>
              <a:defRPr sz="18200">
                <a:solidFill>
                  <a:schemeClr val="tx2"/>
                </a:solidFill>
                <a:latin typeface="+mj-lt"/>
                <a:ea typeface="+mj-ea"/>
                <a:cs typeface="+mj-cs"/>
              </a:defRPr>
            </a:lvl1pPr>
            <a:lvl2pPr algn="ctr" defTabSz="3762375" rtl="0" eaLnBrk="0" fontAlgn="base" hangingPunct="0">
              <a:spcBef>
                <a:spcPct val="0"/>
              </a:spcBef>
              <a:spcAft>
                <a:spcPct val="0"/>
              </a:spcAft>
              <a:defRPr sz="18200">
                <a:solidFill>
                  <a:schemeClr val="tx2"/>
                </a:solidFill>
                <a:latin typeface="Arial"/>
              </a:defRPr>
            </a:lvl2pPr>
            <a:lvl3pPr algn="ctr" defTabSz="3762375" rtl="0" eaLnBrk="0" fontAlgn="base" hangingPunct="0">
              <a:spcBef>
                <a:spcPct val="0"/>
              </a:spcBef>
              <a:spcAft>
                <a:spcPct val="0"/>
              </a:spcAft>
              <a:defRPr sz="18200">
                <a:solidFill>
                  <a:schemeClr val="tx2"/>
                </a:solidFill>
                <a:latin typeface="Arial"/>
              </a:defRPr>
            </a:lvl3pPr>
            <a:lvl4pPr algn="ctr" defTabSz="3762375" rtl="0" eaLnBrk="0" fontAlgn="base" hangingPunct="0">
              <a:spcBef>
                <a:spcPct val="0"/>
              </a:spcBef>
              <a:spcAft>
                <a:spcPct val="0"/>
              </a:spcAft>
              <a:defRPr sz="18200">
                <a:solidFill>
                  <a:schemeClr val="tx2"/>
                </a:solidFill>
                <a:latin typeface="Arial"/>
              </a:defRPr>
            </a:lvl4pPr>
            <a:lvl5pPr algn="ctr" defTabSz="3762375" rtl="0" eaLnBrk="0" fontAlgn="base" hangingPunct="0">
              <a:spcBef>
                <a:spcPct val="0"/>
              </a:spcBef>
              <a:spcAft>
                <a:spcPct val="0"/>
              </a:spcAft>
              <a:defRPr sz="18200">
                <a:solidFill>
                  <a:schemeClr val="tx2"/>
                </a:solidFill>
                <a:latin typeface="Arial"/>
              </a:defRPr>
            </a:lvl5pPr>
            <a:lvl6pPr marL="457200" algn="ctr" defTabSz="3762375" rtl="0" fontAlgn="base">
              <a:spcBef>
                <a:spcPct val="0"/>
              </a:spcBef>
              <a:spcAft>
                <a:spcPct val="0"/>
              </a:spcAft>
              <a:defRPr sz="18200">
                <a:solidFill>
                  <a:schemeClr val="tx2"/>
                </a:solidFill>
                <a:latin typeface="Arial"/>
              </a:defRPr>
            </a:lvl6pPr>
            <a:lvl7pPr marL="914400" algn="ctr" defTabSz="3762375" rtl="0" fontAlgn="base">
              <a:spcBef>
                <a:spcPct val="0"/>
              </a:spcBef>
              <a:spcAft>
                <a:spcPct val="0"/>
              </a:spcAft>
              <a:defRPr sz="18200">
                <a:solidFill>
                  <a:schemeClr val="tx2"/>
                </a:solidFill>
                <a:latin typeface="Arial"/>
              </a:defRPr>
            </a:lvl7pPr>
            <a:lvl8pPr marL="1371600" algn="ctr" defTabSz="3762375" rtl="0" fontAlgn="base">
              <a:spcBef>
                <a:spcPct val="0"/>
              </a:spcBef>
              <a:spcAft>
                <a:spcPct val="0"/>
              </a:spcAft>
              <a:defRPr sz="18200">
                <a:solidFill>
                  <a:schemeClr val="tx2"/>
                </a:solidFill>
                <a:latin typeface="Arial"/>
              </a:defRPr>
            </a:lvl8pPr>
            <a:lvl9pPr marL="1828800" algn="ctr" defTabSz="3762375" rtl="0" fontAlgn="base">
              <a:spcBef>
                <a:spcPct val="0"/>
              </a:spcBef>
              <a:spcAft>
                <a:spcPct val="0"/>
              </a:spcAft>
              <a:defRPr sz="18200">
                <a:solidFill>
                  <a:schemeClr val="tx2"/>
                </a:solidFill>
                <a:latin typeface="Arial"/>
              </a:defRPr>
            </a:lvl9pPr>
          </a:lstStyle>
          <a:p>
            <a:pPr eaLnBrk="1" hangingPunct="1"/>
            <a:endParaRPr lang="en-US" sz="3600" i="1">
              <a:solidFill>
                <a:schemeClr val="bg1"/>
              </a:solidFill>
              <a:latin typeface="Arial" panose="020B0604020202020204" pitchFamily="34" charset="0"/>
            </a:endParaRPr>
          </a:p>
        </p:txBody>
      </p:sp>
      <p:sp>
        <p:nvSpPr>
          <p:cNvPr id="60" name="Title 11">
            <a:extLst>
              <a:ext uri="{FF2B5EF4-FFF2-40B4-BE49-F238E27FC236}">
                <a16:creationId xmlns:a16="http://schemas.microsoft.com/office/drawing/2014/main" id="{EE7A5C51-35F0-4B71-992D-43D344D16C04}"/>
              </a:ext>
            </a:extLst>
          </p:cNvPr>
          <p:cNvSpPr txBox="1"/>
          <p:nvPr/>
        </p:nvSpPr>
        <p:spPr>
          <a:xfrm>
            <a:off x="1028700" y="1178435"/>
            <a:ext cx="30861000" cy="2060201"/>
          </a:xfrm>
          <a:prstGeom prst="rect">
            <a:avLst/>
          </a:prstGeom>
        </p:spPr>
        <p:txBody>
          <a:bodyPr lIns="96012" tIns="48006" rIns="96012" bIns="48006"/>
          <a:lstStyle>
            <a:defPPr>
              <a:defRPr lang="en-US"/>
            </a:defPPr>
            <a:lvl1pPr marL="0" algn="l" defTabSz="4388077" rtl="0" eaLnBrk="1" latinLnBrk="0" hangingPunct="1">
              <a:defRPr sz="8698" kern="1200">
                <a:solidFill>
                  <a:schemeClr val="tx1"/>
                </a:solidFill>
                <a:latin typeface="+mn-lt"/>
                <a:ea typeface="+mn-ea"/>
                <a:cs typeface="+mn-cs"/>
              </a:defRPr>
            </a:lvl1pPr>
            <a:lvl2pPr marL="2194039" algn="l" defTabSz="4388077" rtl="0" eaLnBrk="1" latinLnBrk="0" hangingPunct="1">
              <a:defRPr sz="8698" kern="1200">
                <a:solidFill>
                  <a:schemeClr val="tx1"/>
                </a:solidFill>
                <a:latin typeface="+mn-lt"/>
                <a:ea typeface="+mn-ea"/>
                <a:cs typeface="+mn-cs"/>
              </a:defRPr>
            </a:lvl2pPr>
            <a:lvl3pPr marL="4388077" algn="l" defTabSz="4388077" rtl="0" eaLnBrk="1" latinLnBrk="0" hangingPunct="1">
              <a:defRPr sz="8698" kern="1200">
                <a:solidFill>
                  <a:schemeClr val="tx1"/>
                </a:solidFill>
                <a:latin typeface="+mn-lt"/>
                <a:ea typeface="+mn-ea"/>
                <a:cs typeface="+mn-cs"/>
              </a:defRPr>
            </a:lvl3pPr>
            <a:lvl4pPr marL="6582120" algn="l" defTabSz="4388077" rtl="0" eaLnBrk="1" latinLnBrk="0" hangingPunct="1">
              <a:defRPr sz="8698" kern="1200">
                <a:solidFill>
                  <a:schemeClr val="tx1"/>
                </a:solidFill>
                <a:latin typeface="+mn-lt"/>
                <a:ea typeface="+mn-ea"/>
                <a:cs typeface="+mn-cs"/>
              </a:defRPr>
            </a:lvl4pPr>
            <a:lvl5pPr marL="8776160" algn="l" defTabSz="4388077" rtl="0" eaLnBrk="1" latinLnBrk="0" hangingPunct="1">
              <a:defRPr sz="8698" kern="1200">
                <a:solidFill>
                  <a:schemeClr val="tx1"/>
                </a:solidFill>
                <a:latin typeface="+mn-lt"/>
                <a:ea typeface="+mn-ea"/>
                <a:cs typeface="+mn-cs"/>
              </a:defRPr>
            </a:lvl5pPr>
            <a:lvl6pPr marL="10970199" algn="l" defTabSz="4388077" rtl="0" eaLnBrk="1" latinLnBrk="0" hangingPunct="1">
              <a:defRPr sz="8698" kern="1200">
                <a:solidFill>
                  <a:schemeClr val="tx1"/>
                </a:solidFill>
                <a:latin typeface="+mn-lt"/>
                <a:ea typeface="+mn-ea"/>
                <a:cs typeface="+mn-cs"/>
              </a:defRPr>
            </a:lvl6pPr>
            <a:lvl7pPr marL="13164238" algn="l" defTabSz="4388077" rtl="0" eaLnBrk="1" latinLnBrk="0" hangingPunct="1">
              <a:defRPr sz="8698" kern="1200">
                <a:solidFill>
                  <a:schemeClr val="tx1"/>
                </a:solidFill>
                <a:latin typeface="+mn-lt"/>
                <a:ea typeface="+mn-ea"/>
                <a:cs typeface="+mn-cs"/>
              </a:defRPr>
            </a:lvl7pPr>
            <a:lvl8pPr marL="15358277" algn="l" defTabSz="4388077" rtl="0" eaLnBrk="1" latinLnBrk="0" hangingPunct="1">
              <a:defRPr sz="8698" kern="1200">
                <a:solidFill>
                  <a:schemeClr val="tx1"/>
                </a:solidFill>
                <a:latin typeface="+mn-lt"/>
                <a:ea typeface="+mn-ea"/>
                <a:cs typeface="+mn-cs"/>
              </a:defRPr>
            </a:lvl8pPr>
            <a:lvl9pPr marL="17552318" algn="l" defTabSz="4388077" rtl="0" eaLnBrk="1" latinLnBrk="0" hangingPunct="1">
              <a:defRPr sz="8698" kern="1200">
                <a:solidFill>
                  <a:schemeClr val="tx1"/>
                </a:solidFill>
                <a:latin typeface="+mn-lt"/>
                <a:ea typeface="+mn-ea"/>
                <a:cs typeface="+mn-cs"/>
              </a:defRPr>
            </a:lvl9pPr>
          </a:lstStyle>
          <a:p>
            <a:pPr algn="ctr"/>
            <a:r>
              <a:rPr lang="en-US" sz="6400" b="1" dirty="0">
                <a:solidFill>
                  <a:schemeClr val="bg1"/>
                </a:solidFill>
                <a:latin typeface="Amaranth" panose="02000503050000020004" pitchFamily="2" charset="0"/>
              </a:rPr>
              <a:t>Green AI:</a:t>
            </a:r>
            <a:br>
              <a:rPr lang="en-US" sz="6400" b="1" dirty="0">
                <a:solidFill>
                  <a:schemeClr val="bg1"/>
                </a:solidFill>
                <a:latin typeface="Amaranth" panose="02000503050000020004" pitchFamily="2" charset="0"/>
              </a:rPr>
            </a:br>
            <a:r>
              <a:rPr lang="en-US" sz="6400" b="1" dirty="0">
                <a:solidFill>
                  <a:schemeClr val="bg1"/>
                </a:solidFill>
                <a:latin typeface="Amaranth" panose="02000503050000020004" pitchFamily="2" charset="0"/>
              </a:rPr>
              <a:t>the digital, economic and ecologic sobriety</a:t>
            </a:r>
          </a:p>
        </p:txBody>
      </p:sp>
      <p:sp>
        <p:nvSpPr>
          <p:cNvPr id="61" name="Text Placeholder 16">
            <a:extLst>
              <a:ext uri="{FF2B5EF4-FFF2-40B4-BE49-F238E27FC236}">
                <a16:creationId xmlns:a16="http://schemas.microsoft.com/office/drawing/2014/main" id="{1F3AA395-C058-4F87-B3A3-A8A8BC543EF9}"/>
              </a:ext>
            </a:extLst>
          </p:cNvPr>
          <p:cNvSpPr txBox="1"/>
          <p:nvPr/>
        </p:nvSpPr>
        <p:spPr>
          <a:xfrm>
            <a:off x="1028700" y="3505943"/>
            <a:ext cx="30861000" cy="1389611"/>
          </a:xfrm>
          <a:prstGeom prst="rect">
            <a:avLst/>
          </a:prstGeom>
        </p:spPr>
        <p:txBody>
          <a:bodyPr lIns="96012" tIns="48006" rIns="96012" bIns="48006">
            <a:spAutoFit/>
          </a:bodyPr>
          <a:lstStyle>
            <a:defPPr>
              <a:defRPr lang="en-US"/>
            </a:defPPr>
            <a:lvl1pPr marL="0" algn="l" defTabSz="4388077" rtl="0" eaLnBrk="1" latinLnBrk="0" hangingPunct="1">
              <a:defRPr sz="8698" kern="1200">
                <a:solidFill>
                  <a:schemeClr val="tx1"/>
                </a:solidFill>
                <a:latin typeface="+mn-lt"/>
                <a:ea typeface="+mn-ea"/>
                <a:cs typeface="+mn-cs"/>
              </a:defRPr>
            </a:lvl1pPr>
            <a:lvl2pPr marL="2194039" algn="l" defTabSz="4388077" rtl="0" eaLnBrk="1" latinLnBrk="0" hangingPunct="1">
              <a:defRPr sz="8698" kern="1200">
                <a:solidFill>
                  <a:schemeClr val="tx1"/>
                </a:solidFill>
                <a:latin typeface="+mn-lt"/>
                <a:ea typeface="+mn-ea"/>
                <a:cs typeface="+mn-cs"/>
              </a:defRPr>
            </a:lvl2pPr>
            <a:lvl3pPr marL="4388077" algn="l" defTabSz="4388077" rtl="0" eaLnBrk="1" latinLnBrk="0" hangingPunct="1">
              <a:defRPr sz="8698" kern="1200">
                <a:solidFill>
                  <a:schemeClr val="tx1"/>
                </a:solidFill>
                <a:latin typeface="+mn-lt"/>
                <a:ea typeface="+mn-ea"/>
                <a:cs typeface="+mn-cs"/>
              </a:defRPr>
            </a:lvl3pPr>
            <a:lvl4pPr marL="6582120" algn="l" defTabSz="4388077" rtl="0" eaLnBrk="1" latinLnBrk="0" hangingPunct="1">
              <a:defRPr sz="8698" kern="1200">
                <a:solidFill>
                  <a:schemeClr val="tx1"/>
                </a:solidFill>
                <a:latin typeface="+mn-lt"/>
                <a:ea typeface="+mn-ea"/>
                <a:cs typeface="+mn-cs"/>
              </a:defRPr>
            </a:lvl4pPr>
            <a:lvl5pPr marL="8776160" algn="l" defTabSz="4388077" rtl="0" eaLnBrk="1" latinLnBrk="0" hangingPunct="1">
              <a:defRPr sz="8698" kern="1200">
                <a:solidFill>
                  <a:schemeClr val="tx1"/>
                </a:solidFill>
                <a:latin typeface="+mn-lt"/>
                <a:ea typeface="+mn-ea"/>
                <a:cs typeface="+mn-cs"/>
              </a:defRPr>
            </a:lvl5pPr>
            <a:lvl6pPr marL="10970199" algn="l" defTabSz="4388077" rtl="0" eaLnBrk="1" latinLnBrk="0" hangingPunct="1">
              <a:defRPr sz="8698" kern="1200">
                <a:solidFill>
                  <a:schemeClr val="tx1"/>
                </a:solidFill>
                <a:latin typeface="+mn-lt"/>
                <a:ea typeface="+mn-ea"/>
                <a:cs typeface="+mn-cs"/>
              </a:defRPr>
            </a:lvl6pPr>
            <a:lvl7pPr marL="13164238" algn="l" defTabSz="4388077" rtl="0" eaLnBrk="1" latinLnBrk="0" hangingPunct="1">
              <a:defRPr sz="8698" kern="1200">
                <a:solidFill>
                  <a:schemeClr val="tx1"/>
                </a:solidFill>
                <a:latin typeface="+mn-lt"/>
                <a:ea typeface="+mn-ea"/>
                <a:cs typeface="+mn-cs"/>
              </a:defRPr>
            </a:lvl7pPr>
            <a:lvl8pPr marL="15358277" algn="l" defTabSz="4388077" rtl="0" eaLnBrk="1" latinLnBrk="0" hangingPunct="1">
              <a:defRPr sz="8698" kern="1200">
                <a:solidFill>
                  <a:schemeClr val="tx1"/>
                </a:solidFill>
                <a:latin typeface="+mn-lt"/>
                <a:ea typeface="+mn-ea"/>
                <a:cs typeface="+mn-cs"/>
              </a:defRPr>
            </a:lvl8pPr>
            <a:lvl9pPr marL="17552318" algn="l" defTabSz="4388077" rtl="0" eaLnBrk="1" latinLnBrk="0" hangingPunct="1">
              <a:defRPr sz="8698" kern="1200">
                <a:solidFill>
                  <a:schemeClr val="tx1"/>
                </a:solidFill>
                <a:latin typeface="+mn-lt"/>
                <a:ea typeface="+mn-ea"/>
                <a:cs typeface="+mn-cs"/>
              </a:defRPr>
            </a:lvl9pPr>
          </a:lstStyle>
          <a:p>
            <a:pPr algn="ctr"/>
            <a:r>
              <a:rPr lang="en-US" sz="2800" dirty="0" err="1">
                <a:solidFill>
                  <a:schemeClr val="bg1"/>
                </a:solidFill>
                <a:latin typeface="Titillium Web" panose="00000500000000000000" pitchFamily="2" charset="0"/>
              </a:rPr>
              <a:t>Aïcha</a:t>
            </a:r>
            <a:r>
              <a:rPr lang="en-US" sz="2800" dirty="0">
                <a:solidFill>
                  <a:schemeClr val="bg1"/>
                </a:solidFill>
                <a:latin typeface="Titillium Web" panose="00000500000000000000" pitchFamily="2" charset="0"/>
              </a:rPr>
              <a:t> BACCAR</a:t>
            </a:r>
            <a:r>
              <a:rPr lang="en-US" sz="2800" baseline="30000" dirty="0">
                <a:solidFill>
                  <a:schemeClr val="bg1"/>
                </a:solidFill>
                <a:latin typeface="Titillium Web" panose="00000500000000000000" pitchFamily="2" charset="0"/>
              </a:rPr>
              <a:t>1</a:t>
            </a:r>
            <a:r>
              <a:rPr lang="en-US" sz="2800" dirty="0">
                <a:solidFill>
                  <a:schemeClr val="bg1"/>
                </a:solidFill>
                <a:latin typeface="Titillium Web" panose="00000500000000000000" pitchFamily="2" charset="0"/>
              </a:rPr>
              <a:t>, Waleed MOUHALI</a:t>
            </a:r>
            <a:r>
              <a:rPr lang="en-US" sz="2800" baseline="30000" dirty="0">
                <a:solidFill>
                  <a:schemeClr val="bg1"/>
                </a:solidFill>
                <a:latin typeface="Titillium Web" panose="00000500000000000000" pitchFamily="2" charset="0"/>
              </a:rPr>
              <a:t>1</a:t>
            </a:r>
            <a:r>
              <a:rPr lang="en-US" sz="2800" dirty="0">
                <a:solidFill>
                  <a:schemeClr val="bg1"/>
                </a:solidFill>
                <a:latin typeface="Titillium Web" panose="00000500000000000000" pitchFamily="2" charset="0"/>
              </a:rPr>
              <a:t>, Caroline GANS COMBE</a:t>
            </a:r>
            <a:r>
              <a:rPr lang="en-US" sz="2800" baseline="30000" dirty="0">
                <a:solidFill>
                  <a:schemeClr val="bg1"/>
                </a:solidFill>
                <a:latin typeface="Titillium Web" panose="00000500000000000000" pitchFamily="2" charset="0"/>
              </a:rPr>
              <a:t>2</a:t>
            </a:r>
            <a:r>
              <a:rPr lang="en-US" sz="2800" dirty="0">
                <a:solidFill>
                  <a:schemeClr val="bg1"/>
                </a:solidFill>
                <a:latin typeface="Titillium Web" panose="00000500000000000000" pitchFamily="2" charset="0"/>
              </a:rPr>
              <a:t>, Jae Yun JUN KIM</a:t>
            </a:r>
            <a:r>
              <a:rPr lang="en-US" sz="2800" baseline="30000" dirty="0">
                <a:solidFill>
                  <a:schemeClr val="bg1"/>
                </a:solidFill>
                <a:latin typeface="Titillium Web" panose="00000500000000000000" pitchFamily="2" charset="0"/>
              </a:rPr>
              <a:t>1</a:t>
            </a:r>
            <a:br>
              <a:rPr lang="en-US" sz="2800" dirty="0">
                <a:solidFill>
                  <a:schemeClr val="bg1"/>
                </a:solidFill>
                <a:latin typeface="Titillium Web" panose="00000500000000000000" pitchFamily="2" charset="0"/>
              </a:rPr>
            </a:br>
            <a:br>
              <a:rPr lang="en-US" sz="2800" dirty="0">
                <a:solidFill>
                  <a:schemeClr val="bg1"/>
                </a:solidFill>
                <a:latin typeface="Titillium Web" panose="00000500000000000000" pitchFamily="2" charset="0"/>
              </a:rPr>
            </a:br>
            <a:r>
              <a:rPr lang="en-US" sz="2800" dirty="0">
                <a:solidFill>
                  <a:schemeClr val="bg1"/>
                </a:solidFill>
                <a:latin typeface="Titillium Web" panose="00000500000000000000" pitchFamily="2" charset="0"/>
              </a:rPr>
              <a:t>1 ECE Paris,     2 INSEEC Grande Ecole </a:t>
            </a:r>
          </a:p>
        </p:txBody>
      </p:sp>
      <p:sp>
        <p:nvSpPr>
          <p:cNvPr id="41" name="Rectangle 40">
            <a:extLst>
              <a:ext uri="{FF2B5EF4-FFF2-40B4-BE49-F238E27FC236}">
                <a16:creationId xmlns:a16="http://schemas.microsoft.com/office/drawing/2014/main" id="{C24D4BC5-5256-4C2E-B3FB-87EA69B63AF3}"/>
              </a:ext>
            </a:extLst>
          </p:cNvPr>
          <p:cNvSpPr/>
          <p:nvPr/>
        </p:nvSpPr>
        <p:spPr>
          <a:xfrm>
            <a:off x="518759" y="6223908"/>
            <a:ext cx="15347896" cy="60125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1pPr>
            <a:lvl2pPr marL="4572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2pPr>
            <a:lvl3pPr marL="9144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3pPr>
            <a:lvl4pPr marL="13716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4pPr>
            <a:lvl5pPr marL="18288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5pPr>
            <a:lvl6pPr marL="22860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6pPr>
            <a:lvl7pPr marL="27432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7pPr>
            <a:lvl8pPr marL="32004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8pPr>
            <a:lvl9pPr marL="36576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9pPr>
          </a:lstStyle>
          <a:p>
            <a:pPr algn="ctr"/>
            <a:endParaRPr lang="en-US" sz="7200" dirty="0">
              <a:effectLst/>
              <a:latin typeface="+mj-lt"/>
            </a:endParaRPr>
          </a:p>
        </p:txBody>
      </p:sp>
      <p:sp>
        <p:nvSpPr>
          <p:cNvPr id="51" name="Rectangle 50">
            <a:extLst>
              <a:ext uri="{FF2B5EF4-FFF2-40B4-BE49-F238E27FC236}">
                <a16:creationId xmlns:a16="http://schemas.microsoft.com/office/drawing/2014/main" id="{19BFD724-D51D-4DD6-A93A-40ABEA405C90}"/>
              </a:ext>
            </a:extLst>
          </p:cNvPr>
          <p:cNvSpPr/>
          <p:nvPr/>
        </p:nvSpPr>
        <p:spPr>
          <a:xfrm>
            <a:off x="16805531" y="12675462"/>
            <a:ext cx="15347896" cy="25823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1pPr>
            <a:lvl2pPr marL="4572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2pPr>
            <a:lvl3pPr marL="9144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3pPr>
            <a:lvl4pPr marL="13716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4pPr>
            <a:lvl5pPr marL="18288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5pPr>
            <a:lvl6pPr marL="22860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6pPr>
            <a:lvl7pPr marL="27432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7pPr>
            <a:lvl8pPr marL="32004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8pPr>
            <a:lvl9pPr marL="36576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9pPr>
          </a:lstStyle>
          <a:p>
            <a:pPr algn="ctr"/>
            <a:endParaRPr lang="en-US" sz="7200" dirty="0">
              <a:effectLst/>
              <a:latin typeface="+mj-lt"/>
            </a:endParaRPr>
          </a:p>
        </p:txBody>
      </p:sp>
      <p:sp>
        <p:nvSpPr>
          <p:cNvPr id="57" name="Rectangle 56">
            <a:extLst>
              <a:ext uri="{FF2B5EF4-FFF2-40B4-BE49-F238E27FC236}">
                <a16:creationId xmlns:a16="http://schemas.microsoft.com/office/drawing/2014/main" id="{65D5CB20-8752-4D75-A601-0EEB3443D27F}"/>
              </a:ext>
            </a:extLst>
          </p:cNvPr>
          <p:cNvSpPr/>
          <p:nvPr/>
        </p:nvSpPr>
        <p:spPr>
          <a:xfrm>
            <a:off x="16884704" y="38273484"/>
            <a:ext cx="15347896" cy="51468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1pPr>
            <a:lvl2pPr marL="4572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2pPr>
            <a:lvl3pPr marL="9144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3pPr>
            <a:lvl4pPr marL="13716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4pPr>
            <a:lvl5pPr marL="18288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5pPr>
            <a:lvl6pPr marL="22860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6pPr>
            <a:lvl7pPr marL="27432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7pPr>
            <a:lvl8pPr marL="32004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8pPr>
            <a:lvl9pPr marL="36576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9pPr>
          </a:lstStyle>
          <a:p>
            <a:pPr algn="ctr"/>
            <a:endParaRPr lang="en-US" sz="7200">
              <a:effectLst/>
              <a:latin typeface="+mj-lt"/>
            </a:endParaRPr>
          </a:p>
        </p:txBody>
      </p:sp>
      <p:sp>
        <p:nvSpPr>
          <p:cNvPr id="58" name="TextBox 19">
            <a:extLst>
              <a:ext uri="{FF2B5EF4-FFF2-40B4-BE49-F238E27FC236}">
                <a16:creationId xmlns:a16="http://schemas.microsoft.com/office/drawing/2014/main" id="{B4F3D693-DA0F-454D-94C0-CEAA07C14AE3}"/>
              </a:ext>
            </a:extLst>
          </p:cNvPr>
          <p:cNvSpPr txBox="1">
            <a:spLocks noChangeArrowheads="1"/>
          </p:cNvSpPr>
          <p:nvPr/>
        </p:nvSpPr>
        <p:spPr bwMode="auto">
          <a:xfrm>
            <a:off x="16930427" y="39288407"/>
            <a:ext cx="15314547" cy="4131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endParaRPr lang="en-US" dirty="0">
              <a:latin typeface="Titillium Web" panose="00000500000000000000" pitchFamily="2" charset="0"/>
              <a:ea typeface="Open Sans" panose="020B0606030504020204" pitchFamily="34" charset="0"/>
              <a:cs typeface="Open Sans" panose="020B0606030504020204" pitchFamily="34" charset="0"/>
            </a:endParaRPr>
          </a:p>
          <a:p>
            <a:r>
              <a:rPr lang="en-US" dirty="0">
                <a:latin typeface="Titillium Web" panose="00000500000000000000" pitchFamily="2" charset="0"/>
                <a:ea typeface="Open Sans" panose="020B0606030504020204" pitchFamily="34" charset="0"/>
                <a:cs typeface="Open Sans" panose="020B0606030504020204" pitchFamily="34" charset="0"/>
              </a:rPr>
              <a:t>[1] </a:t>
            </a:r>
            <a:r>
              <a:rPr lang="en-US" dirty="0" err="1">
                <a:latin typeface="Titillium Web" panose="00000500000000000000" pitchFamily="2" charset="0"/>
                <a:ea typeface="Open Sans" panose="020B0606030504020204" pitchFamily="34" charset="0"/>
                <a:cs typeface="Open Sans" panose="020B0606030504020204" pitchFamily="34" charset="0"/>
              </a:rPr>
              <a:t>Strubell</a:t>
            </a:r>
            <a:r>
              <a:rPr lang="en-US" dirty="0">
                <a:latin typeface="Titillium Web" panose="00000500000000000000" pitchFamily="2" charset="0"/>
                <a:ea typeface="Open Sans" panose="020B0606030504020204" pitchFamily="34" charset="0"/>
                <a:cs typeface="Open Sans" panose="020B0606030504020204" pitchFamily="34" charset="0"/>
              </a:rPr>
              <a:t>, Emma, Ananya Ganesh, and Andrew McCallum. "Energy and policy considerations for deep learning in NLP." </a:t>
            </a:r>
            <a:r>
              <a:rPr lang="en-US" dirty="0" err="1">
                <a:latin typeface="Titillium Web" panose="00000500000000000000" pitchFamily="2" charset="0"/>
                <a:ea typeface="Open Sans" panose="020B0606030504020204" pitchFamily="34" charset="0"/>
                <a:cs typeface="Open Sans" panose="020B0606030504020204" pitchFamily="34" charset="0"/>
              </a:rPr>
              <a:t>arXiv</a:t>
            </a:r>
            <a:r>
              <a:rPr lang="en-US" dirty="0">
                <a:latin typeface="Titillium Web" panose="00000500000000000000" pitchFamily="2" charset="0"/>
                <a:ea typeface="Open Sans" panose="020B0606030504020204" pitchFamily="34" charset="0"/>
                <a:cs typeface="Open Sans" panose="020B0606030504020204" pitchFamily="34" charset="0"/>
              </a:rPr>
              <a:t> preprint arXiv:1906.02243 (2019).</a:t>
            </a:r>
          </a:p>
          <a:p>
            <a:r>
              <a:rPr lang="en-US" dirty="0">
                <a:latin typeface="Titillium Web" panose="00000500000000000000" pitchFamily="2" charset="0"/>
                <a:ea typeface="Open Sans" panose="020B0606030504020204" pitchFamily="34" charset="0"/>
                <a:cs typeface="Open Sans" panose="020B0606030504020204" pitchFamily="34" charset="0"/>
              </a:rPr>
              <a:t>[2] Patterson, David, et al. "The carbon footprint of machine learning training will plateau, then shrink." Computer 55.7 (2022): 18-28.</a:t>
            </a:r>
          </a:p>
          <a:p>
            <a:r>
              <a:rPr lang="en-US" dirty="0">
                <a:latin typeface="Titillium Web" panose="00000500000000000000" pitchFamily="2" charset="0"/>
                <a:ea typeface="Open Sans" panose="020B0606030504020204" pitchFamily="34" charset="0"/>
                <a:cs typeface="Open Sans" panose="020B0606030504020204" pitchFamily="34" charset="0"/>
              </a:rPr>
              <a:t>[3] </a:t>
            </a:r>
            <a:r>
              <a:rPr lang="en-US" dirty="0" err="1">
                <a:latin typeface="Titillium Web" panose="00000500000000000000" pitchFamily="2" charset="0"/>
                <a:ea typeface="Open Sans" panose="020B0606030504020204" pitchFamily="34" charset="0"/>
                <a:cs typeface="Open Sans" panose="020B0606030504020204" pitchFamily="34" charset="0"/>
              </a:rPr>
              <a:t>Acun</a:t>
            </a:r>
            <a:r>
              <a:rPr lang="en-US" dirty="0">
                <a:latin typeface="Titillium Web" panose="00000500000000000000" pitchFamily="2" charset="0"/>
                <a:ea typeface="Open Sans" panose="020B0606030504020204" pitchFamily="34" charset="0"/>
                <a:cs typeface="Open Sans" panose="020B0606030504020204" pitchFamily="34" charset="0"/>
              </a:rPr>
              <a:t>, Bilge, et al. "A Holistic Approach for Designing Carbon Aware Datacenters." </a:t>
            </a:r>
            <a:r>
              <a:rPr lang="en-US" dirty="0" err="1">
                <a:latin typeface="Titillium Web" panose="00000500000000000000" pitchFamily="2" charset="0"/>
                <a:ea typeface="Open Sans" panose="020B0606030504020204" pitchFamily="34" charset="0"/>
                <a:cs typeface="Open Sans" panose="020B0606030504020204" pitchFamily="34" charset="0"/>
              </a:rPr>
              <a:t>arXiv</a:t>
            </a:r>
            <a:r>
              <a:rPr lang="en-US" dirty="0">
                <a:latin typeface="Titillium Web" panose="00000500000000000000" pitchFamily="2" charset="0"/>
                <a:ea typeface="Open Sans" panose="020B0606030504020204" pitchFamily="34" charset="0"/>
                <a:cs typeface="Open Sans" panose="020B0606030504020204" pitchFamily="34" charset="0"/>
              </a:rPr>
              <a:t> preprint arXiv:2201.10036 (2022).</a:t>
            </a:r>
          </a:p>
          <a:p>
            <a:r>
              <a:rPr lang="en-US" dirty="0">
                <a:latin typeface="Titillium Web" panose="00000500000000000000" pitchFamily="2" charset="0"/>
                <a:ea typeface="Open Sans" panose="020B0606030504020204" pitchFamily="34" charset="0"/>
                <a:cs typeface="Open Sans" panose="020B0606030504020204" pitchFamily="34" charset="0"/>
              </a:rPr>
              <a:t>[4] Wu, Carole-Jean, et al. "Sustainable ai: Environmental implications, challenges and opportunities." Proceedings of Machine Learning and Systems 4 (2022): 795-813.</a:t>
            </a:r>
          </a:p>
          <a:p>
            <a:r>
              <a:rPr lang="en-US" dirty="0">
                <a:latin typeface="Titillium Web" panose="00000500000000000000" pitchFamily="2" charset="0"/>
                <a:ea typeface="Open Sans" panose="020B0606030504020204" pitchFamily="34" charset="0"/>
                <a:cs typeface="Open Sans" panose="020B0606030504020204" pitchFamily="34" charset="0"/>
              </a:rPr>
              <a:t>[5] ADEME 2020 https://www.ademe.fr/</a:t>
            </a:r>
          </a:p>
          <a:p>
            <a:r>
              <a:rPr lang="en-US" dirty="0">
                <a:latin typeface="Titillium Web" panose="00000500000000000000" pitchFamily="2" charset="0"/>
                <a:ea typeface="Open Sans" panose="020B0606030504020204" pitchFamily="34" charset="0"/>
                <a:cs typeface="Open Sans" panose="020B0606030504020204" pitchFamily="34" charset="0"/>
              </a:rPr>
              <a:t>[6] LAZARD 2021 https://www.lazard.com/</a:t>
            </a:r>
          </a:p>
        </p:txBody>
      </p:sp>
      <p:sp>
        <p:nvSpPr>
          <p:cNvPr id="44" name="Rectangle 43">
            <a:extLst>
              <a:ext uri="{FF2B5EF4-FFF2-40B4-BE49-F238E27FC236}">
                <a16:creationId xmlns:a16="http://schemas.microsoft.com/office/drawing/2014/main" id="{4EDA12B6-07B5-44F9-8F8B-E1BE66469DB6}"/>
              </a:ext>
            </a:extLst>
          </p:cNvPr>
          <p:cNvSpPr>
            <a:spLocks noChangeArrowheads="1"/>
          </p:cNvSpPr>
          <p:nvPr/>
        </p:nvSpPr>
        <p:spPr bwMode="auto">
          <a:xfrm>
            <a:off x="518759" y="6223911"/>
            <a:ext cx="15347896" cy="914398"/>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defRPr/>
            </a:pPr>
            <a:r>
              <a:rPr lang="en-US" sz="3600" dirty="0">
                <a:solidFill>
                  <a:schemeClr val="bg1"/>
                </a:solidFill>
                <a:effectLst/>
                <a:latin typeface="Amaranth" panose="02000503050000020004" pitchFamily="2" charset="0"/>
              </a:rPr>
              <a:t>Context</a:t>
            </a:r>
          </a:p>
        </p:txBody>
      </p:sp>
      <p:sp>
        <p:nvSpPr>
          <p:cNvPr id="53" name="Rectangle 52">
            <a:extLst>
              <a:ext uri="{FF2B5EF4-FFF2-40B4-BE49-F238E27FC236}">
                <a16:creationId xmlns:a16="http://schemas.microsoft.com/office/drawing/2014/main" id="{0BE282AE-183A-4D49-B152-23A5A101BEA6}"/>
              </a:ext>
            </a:extLst>
          </p:cNvPr>
          <p:cNvSpPr>
            <a:spLocks noChangeArrowheads="1"/>
          </p:cNvSpPr>
          <p:nvPr/>
        </p:nvSpPr>
        <p:spPr bwMode="auto">
          <a:xfrm>
            <a:off x="16805531" y="12597035"/>
            <a:ext cx="15347895" cy="614623"/>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defRPr/>
            </a:pPr>
            <a:r>
              <a:rPr lang="en-US" sz="3600" dirty="0">
                <a:solidFill>
                  <a:schemeClr val="bg1"/>
                </a:solidFill>
                <a:effectLst/>
                <a:latin typeface="Amaranth" panose="02000503050000020004" pitchFamily="2" charset="0"/>
              </a:rPr>
              <a:t>Objectives</a:t>
            </a:r>
          </a:p>
        </p:txBody>
      </p:sp>
      <p:sp>
        <p:nvSpPr>
          <p:cNvPr id="59" name="Rectangle 58">
            <a:extLst>
              <a:ext uri="{FF2B5EF4-FFF2-40B4-BE49-F238E27FC236}">
                <a16:creationId xmlns:a16="http://schemas.microsoft.com/office/drawing/2014/main" id="{5EDC1F28-88BB-4DAD-9112-B4904B4A7E46}"/>
              </a:ext>
            </a:extLst>
          </p:cNvPr>
          <p:cNvSpPr>
            <a:spLocks noChangeArrowheads="1"/>
          </p:cNvSpPr>
          <p:nvPr/>
        </p:nvSpPr>
        <p:spPr bwMode="auto">
          <a:xfrm>
            <a:off x="16884704" y="38251736"/>
            <a:ext cx="15347896" cy="910530"/>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defRPr/>
            </a:pPr>
            <a:r>
              <a:rPr lang="en-US" sz="3600" dirty="0">
                <a:solidFill>
                  <a:schemeClr val="bg1"/>
                </a:solidFill>
                <a:effectLst/>
                <a:latin typeface="Amaranth" panose="02000503050000020004" pitchFamily="2" charset="0"/>
              </a:rPr>
              <a:t>References &amp; sources</a:t>
            </a:r>
          </a:p>
        </p:txBody>
      </p:sp>
      <p:sp>
        <p:nvSpPr>
          <p:cNvPr id="37" name="Rectangle 36">
            <a:extLst>
              <a:ext uri="{FF2B5EF4-FFF2-40B4-BE49-F238E27FC236}">
                <a16:creationId xmlns:a16="http://schemas.microsoft.com/office/drawing/2014/main" id="{CD317576-E54A-49EC-85CF-9A2330E25FAC}"/>
              </a:ext>
            </a:extLst>
          </p:cNvPr>
          <p:cNvSpPr/>
          <p:nvPr/>
        </p:nvSpPr>
        <p:spPr>
          <a:xfrm>
            <a:off x="687641" y="26711370"/>
            <a:ext cx="9297030" cy="110076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1pPr>
            <a:lvl2pPr marL="4572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2pPr>
            <a:lvl3pPr marL="9144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3pPr>
            <a:lvl4pPr marL="13716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4pPr>
            <a:lvl5pPr marL="18288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5pPr>
            <a:lvl6pPr marL="22860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6pPr>
            <a:lvl7pPr marL="27432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7pPr>
            <a:lvl8pPr marL="32004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8pPr>
            <a:lvl9pPr marL="36576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9pPr>
          </a:lstStyle>
          <a:p>
            <a:pPr algn="ctr"/>
            <a:endParaRPr lang="en-US" sz="7200" dirty="0">
              <a:effectLst/>
              <a:latin typeface="+mj-lt"/>
            </a:endParaRPr>
          </a:p>
        </p:txBody>
      </p:sp>
      <p:sp>
        <p:nvSpPr>
          <p:cNvPr id="42" name="Rectangle 41">
            <a:extLst>
              <a:ext uri="{FF2B5EF4-FFF2-40B4-BE49-F238E27FC236}">
                <a16:creationId xmlns:a16="http://schemas.microsoft.com/office/drawing/2014/main" id="{35AB130E-3746-4A26-BAEC-15FE03EDA17F}"/>
              </a:ext>
            </a:extLst>
          </p:cNvPr>
          <p:cNvSpPr>
            <a:spLocks noChangeArrowheads="1"/>
          </p:cNvSpPr>
          <p:nvPr/>
        </p:nvSpPr>
        <p:spPr bwMode="auto">
          <a:xfrm>
            <a:off x="685800" y="26075472"/>
            <a:ext cx="31558289" cy="1005188"/>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defRPr/>
            </a:pPr>
            <a:r>
              <a:rPr lang="en-US" sz="3600" dirty="0">
                <a:solidFill>
                  <a:schemeClr val="bg1"/>
                </a:solidFill>
                <a:effectLst/>
                <a:latin typeface="Amaranth" panose="02000503050000020004" pitchFamily="2" charset="0"/>
              </a:rPr>
              <a:t>Results</a:t>
            </a:r>
          </a:p>
        </p:txBody>
      </p:sp>
      <p:sp>
        <p:nvSpPr>
          <p:cNvPr id="5" name="Rectangle 4">
            <a:extLst>
              <a:ext uri="{FF2B5EF4-FFF2-40B4-BE49-F238E27FC236}">
                <a16:creationId xmlns:a16="http://schemas.microsoft.com/office/drawing/2014/main" id="{C12036C5-331E-051F-3B5D-F2BFE0D99521}"/>
              </a:ext>
            </a:extLst>
          </p:cNvPr>
          <p:cNvSpPr/>
          <p:nvPr/>
        </p:nvSpPr>
        <p:spPr>
          <a:xfrm>
            <a:off x="595137" y="16078883"/>
            <a:ext cx="31558289" cy="95497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1pPr>
            <a:lvl2pPr marL="4572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2pPr>
            <a:lvl3pPr marL="9144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3pPr>
            <a:lvl4pPr marL="13716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4pPr>
            <a:lvl5pPr marL="18288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5pPr>
            <a:lvl6pPr marL="22860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6pPr>
            <a:lvl7pPr marL="27432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7pPr>
            <a:lvl8pPr marL="32004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8pPr>
            <a:lvl9pPr marL="36576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9pPr>
          </a:lstStyle>
          <a:p>
            <a:pPr algn="ctr"/>
            <a:endParaRPr lang="en-US" sz="7200" dirty="0">
              <a:effectLst/>
              <a:latin typeface="+mj-lt"/>
            </a:endParaRPr>
          </a:p>
        </p:txBody>
      </p:sp>
      <p:sp>
        <p:nvSpPr>
          <p:cNvPr id="6" name="Rectangle 5">
            <a:extLst>
              <a:ext uri="{FF2B5EF4-FFF2-40B4-BE49-F238E27FC236}">
                <a16:creationId xmlns:a16="http://schemas.microsoft.com/office/drawing/2014/main" id="{4B35F5D1-999A-921A-AB5B-B7DA9BE7905D}"/>
              </a:ext>
            </a:extLst>
          </p:cNvPr>
          <p:cNvSpPr>
            <a:spLocks noChangeArrowheads="1"/>
          </p:cNvSpPr>
          <p:nvPr/>
        </p:nvSpPr>
        <p:spPr bwMode="auto">
          <a:xfrm>
            <a:off x="595138" y="15625069"/>
            <a:ext cx="31558289" cy="942969"/>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r>
              <a:rPr lang="en-US" sz="3600" dirty="0">
                <a:solidFill>
                  <a:schemeClr val="bg1"/>
                </a:solidFill>
                <a:effectLst/>
                <a:latin typeface="Amaranth" panose="02000503050000020004" pitchFamily="2" charset="0"/>
              </a:rPr>
              <a:t>Methodology</a:t>
            </a:r>
          </a:p>
        </p:txBody>
      </p:sp>
      <p:sp>
        <p:nvSpPr>
          <p:cNvPr id="7" name="Rectangle 6">
            <a:extLst>
              <a:ext uri="{FF2B5EF4-FFF2-40B4-BE49-F238E27FC236}">
                <a16:creationId xmlns:a16="http://schemas.microsoft.com/office/drawing/2014/main" id="{044AB622-4292-5F4B-7809-0FD4F72E3877}"/>
              </a:ext>
            </a:extLst>
          </p:cNvPr>
          <p:cNvSpPr/>
          <p:nvPr/>
        </p:nvSpPr>
        <p:spPr>
          <a:xfrm>
            <a:off x="655318" y="38295232"/>
            <a:ext cx="15347896" cy="51250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1pPr>
            <a:lvl2pPr marL="4572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2pPr>
            <a:lvl3pPr marL="9144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3pPr>
            <a:lvl4pPr marL="13716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4pPr>
            <a:lvl5pPr marL="18288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5pPr>
            <a:lvl6pPr marL="22860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6pPr>
            <a:lvl7pPr marL="27432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7pPr>
            <a:lvl8pPr marL="32004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8pPr>
            <a:lvl9pPr marL="36576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9pPr>
          </a:lstStyle>
          <a:p>
            <a:pPr algn="ctr"/>
            <a:endParaRPr lang="en-US" sz="7200" dirty="0">
              <a:effectLst/>
              <a:latin typeface="+mj-lt"/>
            </a:endParaRPr>
          </a:p>
        </p:txBody>
      </p:sp>
      <p:sp>
        <p:nvSpPr>
          <p:cNvPr id="8" name="Rectangle 7">
            <a:extLst>
              <a:ext uri="{FF2B5EF4-FFF2-40B4-BE49-F238E27FC236}">
                <a16:creationId xmlns:a16="http://schemas.microsoft.com/office/drawing/2014/main" id="{DD44DB7F-44F4-B40A-D28C-77F33E80527A}"/>
              </a:ext>
            </a:extLst>
          </p:cNvPr>
          <p:cNvSpPr>
            <a:spLocks noChangeArrowheads="1"/>
          </p:cNvSpPr>
          <p:nvPr/>
        </p:nvSpPr>
        <p:spPr bwMode="auto">
          <a:xfrm>
            <a:off x="655318" y="38273484"/>
            <a:ext cx="15347896" cy="910530"/>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defRPr/>
            </a:pPr>
            <a:r>
              <a:rPr lang="en-US" sz="3600" dirty="0">
                <a:solidFill>
                  <a:schemeClr val="bg1"/>
                </a:solidFill>
                <a:effectLst/>
                <a:latin typeface="Amaranth" panose="02000503050000020004" pitchFamily="2" charset="0"/>
              </a:rPr>
              <a:t>Conclusion and </a:t>
            </a:r>
            <a:r>
              <a:rPr lang="en-US" sz="3600">
                <a:solidFill>
                  <a:schemeClr val="bg1"/>
                </a:solidFill>
                <a:effectLst/>
                <a:latin typeface="Amaranth" panose="02000503050000020004" pitchFamily="2" charset="0"/>
              </a:rPr>
              <a:t>future works</a:t>
            </a:r>
            <a:endParaRPr lang="en-US" sz="3600" dirty="0">
              <a:solidFill>
                <a:schemeClr val="bg1"/>
              </a:solidFill>
              <a:effectLst/>
              <a:latin typeface="Amaranth" panose="02000503050000020004" pitchFamily="2" charset="0"/>
            </a:endParaRPr>
          </a:p>
        </p:txBody>
      </p:sp>
      <p:sp>
        <p:nvSpPr>
          <p:cNvPr id="9" name="TextBox 258">
            <a:extLst>
              <a:ext uri="{FF2B5EF4-FFF2-40B4-BE49-F238E27FC236}">
                <a16:creationId xmlns:a16="http://schemas.microsoft.com/office/drawing/2014/main" id="{7C6D0D78-6681-974D-8EDE-CD92E78873DE}"/>
              </a:ext>
            </a:extLst>
          </p:cNvPr>
          <p:cNvSpPr txBox="1"/>
          <p:nvPr/>
        </p:nvSpPr>
        <p:spPr>
          <a:xfrm>
            <a:off x="893382" y="16764813"/>
            <a:ext cx="27028688" cy="461665"/>
          </a:xfrm>
          <a:prstGeom prst="rect">
            <a:avLst/>
          </a:prstGeom>
          <a:noFill/>
        </p:spPr>
        <p:txBody>
          <a:bodyPr wrap="square" rtlCol="0">
            <a:spAutoFit/>
          </a:bodyPr>
          <a:lstStyle>
            <a:defPPr>
              <a:defRPr kern="1200"/>
            </a:defPPr>
          </a:lstStyle>
          <a:p>
            <a:r>
              <a:rPr lang="en-US" sz="2400" dirty="0">
                <a:latin typeface="Titillium Web" panose="00000500000000000000" pitchFamily="2" charset="0"/>
                <a:ea typeface="Open Sans" panose="020B0606030504020204" pitchFamily="34" charset="0"/>
                <a:cs typeface="Open Sans" panose="020B0606030504020204" pitchFamily="34" charset="0"/>
              </a:rPr>
              <a:t>Training of a CNN model with different size of training set in order to get the accuracy and the energy consumption depending on the training set.</a:t>
            </a:r>
          </a:p>
        </p:txBody>
      </p:sp>
      <p:sp>
        <p:nvSpPr>
          <p:cNvPr id="13" name="ZoneTexte 12">
            <a:extLst>
              <a:ext uri="{FF2B5EF4-FFF2-40B4-BE49-F238E27FC236}">
                <a16:creationId xmlns:a16="http://schemas.microsoft.com/office/drawing/2014/main" id="{34F20612-F4CC-0E86-F50E-1A02EF483267}"/>
              </a:ext>
            </a:extLst>
          </p:cNvPr>
          <p:cNvSpPr txBox="1"/>
          <p:nvPr/>
        </p:nvSpPr>
        <p:spPr>
          <a:xfrm>
            <a:off x="1855437" y="23841911"/>
            <a:ext cx="5875654" cy="461665"/>
          </a:xfrm>
          <a:prstGeom prst="rect">
            <a:avLst/>
          </a:prstGeom>
          <a:noFill/>
        </p:spPr>
        <p:txBody>
          <a:bodyPr wrap="square" rtlCol="0">
            <a:spAutoFit/>
          </a:bodyPr>
          <a:lstStyle/>
          <a:p>
            <a:r>
              <a:rPr lang="fr-FR" sz="2400" u="sng" dirty="0">
                <a:latin typeface="Titillium Web" panose="00000500000000000000" pitchFamily="2" charset="0"/>
                <a:ea typeface="Open Sans" panose="020B0606030504020204" pitchFamily="34" charset="0"/>
                <a:cs typeface="Open Sans" panose="020B0606030504020204" pitchFamily="34" charset="0"/>
              </a:rPr>
              <a:t>CNN architecture</a:t>
            </a:r>
            <a:r>
              <a:rPr lang="fr-FR" sz="2400" dirty="0">
                <a:latin typeface="Titillium Web" panose="00000500000000000000" pitchFamily="2" charset="0"/>
                <a:ea typeface="Open Sans" panose="020B0606030504020204" pitchFamily="34" charset="0"/>
                <a:cs typeface="Open Sans" panose="020B0606030504020204" pitchFamily="34" charset="0"/>
              </a:rPr>
              <a:t> </a:t>
            </a:r>
          </a:p>
        </p:txBody>
      </p:sp>
      <p:sp>
        <p:nvSpPr>
          <p:cNvPr id="14" name="ZoneTexte 13">
            <a:extLst>
              <a:ext uri="{FF2B5EF4-FFF2-40B4-BE49-F238E27FC236}">
                <a16:creationId xmlns:a16="http://schemas.microsoft.com/office/drawing/2014/main" id="{1E5B957A-4CAB-466B-2892-DF7C54DEAB4C}"/>
              </a:ext>
            </a:extLst>
          </p:cNvPr>
          <p:cNvSpPr txBox="1"/>
          <p:nvPr/>
        </p:nvSpPr>
        <p:spPr>
          <a:xfrm>
            <a:off x="6366088" y="23349468"/>
            <a:ext cx="4099915" cy="1815882"/>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fr-FR" sz="2400" u="sng" dirty="0">
                <a:latin typeface="Titillium Web" panose="00000500000000000000" pitchFamily="2" charset="0"/>
                <a:ea typeface="Open Sans" panose="020B0606030504020204" pitchFamily="34" charset="0"/>
                <a:cs typeface="Open Sans" panose="020B0606030504020204" pitchFamily="34" charset="0"/>
              </a:rPr>
              <a:t>Cifar10 </a:t>
            </a:r>
            <a:r>
              <a:rPr lang="fr-FR" sz="2400" u="sng" dirty="0" err="1">
                <a:latin typeface="Titillium Web" panose="00000500000000000000" pitchFamily="2" charset="0"/>
                <a:ea typeface="Open Sans" panose="020B0606030504020204" pitchFamily="34" charset="0"/>
                <a:cs typeface="Open Sans" panose="020B0606030504020204" pitchFamily="34" charset="0"/>
              </a:rPr>
              <a:t>sample</a:t>
            </a:r>
            <a:endParaRPr lang="fr-FR" sz="2400" u="sng" dirty="0">
              <a:latin typeface="Titillium Web" panose="00000500000000000000" pitchFamily="2" charset="0"/>
              <a:ea typeface="Open Sans" panose="020B0606030504020204" pitchFamily="34" charset="0"/>
              <a:cs typeface="Open Sans" panose="020B0606030504020204" pitchFamily="34" charset="0"/>
            </a:endParaRPr>
          </a:p>
          <a:p>
            <a:pPr algn="ctr"/>
            <a:endParaRPr lang="fr-FR" sz="2400" u="sng" dirty="0">
              <a:latin typeface="Titillium Web" panose="00000500000000000000" pitchFamily="2" charset="0"/>
              <a:ea typeface="Open Sans" panose="020B0606030504020204" pitchFamily="34" charset="0"/>
              <a:cs typeface="Open Sans" panose="020B0606030504020204" pitchFamily="34" charset="0"/>
            </a:endParaRPr>
          </a:p>
          <a:p>
            <a:pPr marL="285750" indent="-285750">
              <a:buFont typeface="Arial" panose="020B0604020202020204" pitchFamily="34" charset="0"/>
              <a:buChar char="•"/>
            </a:pPr>
            <a:r>
              <a:rPr lang="en-US" sz="1600" b="0" i="0" dirty="0">
                <a:solidFill>
                  <a:srgbClr val="000000"/>
                </a:solidFill>
                <a:effectLst/>
                <a:latin typeface="Arial" panose="020B0604020202020204" pitchFamily="34" charset="0"/>
              </a:rPr>
              <a:t>60000 32x32 </a:t>
            </a:r>
            <a:r>
              <a:rPr lang="en-GB" sz="1600" b="0" i="0" dirty="0">
                <a:solidFill>
                  <a:srgbClr val="000000"/>
                </a:solidFill>
                <a:effectLst/>
                <a:latin typeface="Arial" panose="020B0604020202020204" pitchFamily="34" charset="0"/>
              </a:rPr>
              <a:t>colour</a:t>
            </a:r>
            <a:r>
              <a:rPr lang="en-US" sz="1600" b="0" i="0" dirty="0">
                <a:solidFill>
                  <a:srgbClr val="000000"/>
                </a:solidFill>
                <a:effectLst/>
                <a:latin typeface="Arial" panose="020B0604020202020204" pitchFamily="34" charset="0"/>
              </a:rPr>
              <a:t> images</a:t>
            </a:r>
          </a:p>
          <a:p>
            <a:pPr marL="285750" indent="-285750">
              <a:buFont typeface="Arial" panose="020B0604020202020204" pitchFamily="34" charset="0"/>
              <a:buChar char="•"/>
            </a:pPr>
            <a:r>
              <a:rPr lang="en-US" sz="1600" b="0" i="0" dirty="0">
                <a:solidFill>
                  <a:srgbClr val="000000"/>
                </a:solidFill>
                <a:effectLst/>
                <a:latin typeface="Arial" panose="020B0604020202020204" pitchFamily="34" charset="0"/>
              </a:rPr>
              <a:t>10 classes with 6000 images per class.</a:t>
            </a:r>
          </a:p>
          <a:p>
            <a:pPr marL="285750" indent="-285750">
              <a:buFont typeface="Arial" panose="020B0604020202020204" pitchFamily="34" charset="0"/>
              <a:buChar char="•"/>
            </a:pPr>
            <a:r>
              <a:rPr lang="en-US" sz="1600" b="0" i="0" dirty="0">
                <a:solidFill>
                  <a:srgbClr val="000000"/>
                </a:solidFill>
                <a:effectLst/>
                <a:latin typeface="Arial" panose="020B0604020202020204" pitchFamily="34" charset="0"/>
              </a:rPr>
              <a:t> 50000 training images and 10000 test images</a:t>
            </a:r>
            <a:endParaRPr lang="fr-FR" sz="3600" dirty="0">
              <a:latin typeface="Titillium Web" panose="00000500000000000000" pitchFamily="2" charset="0"/>
              <a:ea typeface="Open Sans" panose="020B0606030504020204" pitchFamily="34" charset="0"/>
              <a:cs typeface="Open Sans" panose="020B0606030504020204" pitchFamily="34" charset="0"/>
            </a:endParaRPr>
          </a:p>
        </p:txBody>
      </p:sp>
      <p:sp>
        <p:nvSpPr>
          <p:cNvPr id="15" name="Flèche : droite 14">
            <a:extLst>
              <a:ext uri="{FF2B5EF4-FFF2-40B4-BE49-F238E27FC236}">
                <a16:creationId xmlns:a16="http://schemas.microsoft.com/office/drawing/2014/main" id="{F6FF0323-7081-FE6C-8F54-554E576A497C}"/>
              </a:ext>
            </a:extLst>
          </p:cNvPr>
          <p:cNvSpPr/>
          <p:nvPr/>
        </p:nvSpPr>
        <p:spPr bwMode="auto">
          <a:xfrm>
            <a:off x="19149689" y="20400094"/>
            <a:ext cx="844293" cy="432789"/>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17" name="Rectangle 16">
            <a:extLst>
              <a:ext uri="{FF2B5EF4-FFF2-40B4-BE49-F238E27FC236}">
                <a16:creationId xmlns:a16="http://schemas.microsoft.com/office/drawing/2014/main" id="{9D805302-2240-CA95-7C0C-FCA250BD1B2A}"/>
              </a:ext>
            </a:extLst>
          </p:cNvPr>
          <p:cNvSpPr>
            <a:spLocks noChangeArrowheads="1"/>
          </p:cNvSpPr>
          <p:nvPr/>
        </p:nvSpPr>
        <p:spPr bwMode="auto">
          <a:xfrm>
            <a:off x="20138858" y="19922396"/>
            <a:ext cx="1739837" cy="1472350"/>
          </a:xfrm>
          <a:prstGeom prst="rect">
            <a:avLst/>
          </a:prstGeom>
          <a:solidFill>
            <a:srgbClr val="7030A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Digital </a:t>
            </a:r>
          </a:p>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sobriety</a:t>
            </a:r>
          </a:p>
        </p:txBody>
      </p:sp>
      <p:sp>
        <p:nvSpPr>
          <p:cNvPr id="18" name="Flèche : droite 17">
            <a:extLst>
              <a:ext uri="{FF2B5EF4-FFF2-40B4-BE49-F238E27FC236}">
                <a16:creationId xmlns:a16="http://schemas.microsoft.com/office/drawing/2014/main" id="{BF3B9179-71E5-1816-F521-DC2CB7A52FB5}"/>
              </a:ext>
            </a:extLst>
          </p:cNvPr>
          <p:cNvSpPr/>
          <p:nvPr/>
        </p:nvSpPr>
        <p:spPr bwMode="auto">
          <a:xfrm>
            <a:off x="22006701" y="20376536"/>
            <a:ext cx="844293" cy="432789"/>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19" name="Rectangle 18">
            <a:extLst>
              <a:ext uri="{FF2B5EF4-FFF2-40B4-BE49-F238E27FC236}">
                <a16:creationId xmlns:a16="http://schemas.microsoft.com/office/drawing/2014/main" id="{BCB2C608-1B41-FFA0-0AF9-F99BEB4D4FC2}"/>
              </a:ext>
            </a:extLst>
          </p:cNvPr>
          <p:cNvSpPr>
            <a:spLocks noChangeArrowheads="1"/>
          </p:cNvSpPr>
          <p:nvPr/>
        </p:nvSpPr>
        <p:spPr bwMode="auto">
          <a:xfrm>
            <a:off x="23008330" y="20212297"/>
            <a:ext cx="2433926" cy="943191"/>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algn="ct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Energy</a:t>
            </a:r>
          </a:p>
          <a:p>
            <a:pPr algn="ct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 consumption</a:t>
            </a:r>
          </a:p>
        </p:txBody>
      </p:sp>
      <p:sp>
        <p:nvSpPr>
          <p:cNvPr id="20" name="Flèche : droite 19">
            <a:extLst>
              <a:ext uri="{FF2B5EF4-FFF2-40B4-BE49-F238E27FC236}">
                <a16:creationId xmlns:a16="http://schemas.microsoft.com/office/drawing/2014/main" id="{11A022BD-65BA-F786-098C-3BAA910AF48B}"/>
              </a:ext>
            </a:extLst>
          </p:cNvPr>
          <p:cNvSpPr/>
          <p:nvPr/>
        </p:nvSpPr>
        <p:spPr bwMode="auto">
          <a:xfrm rot="19699949">
            <a:off x="25614669" y="19881904"/>
            <a:ext cx="844293" cy="432789"/>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21" name="Flèche : droite 20">
            <a:extLst>
              <a:ext uri="{FF2B5EF4-FFF2-40B4-BE49-F238E27FC236}">
                <a16:creationId xmlns:a16="http://schemas.microsoft.com/office/drawing/2014/main" id="{B927638A-F0FB-27BC-6665-8CD2DE6E8A0B}"/>
              </a:ext>
            </a:extLst>
          </p:cNvPr>
          <p:cNvSpPr/>
          <p:nvPr/>
        </p:nvSpPr>
        <p:spPr bwMode="auto">
          <a:xfrm rot="1565388">
            <a:off x="25610304" y="20959814"/>
            <a:ext cx="844293" cy="432789"/>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22" name="Rectangle 21">
            <a:extLst>
              <a:ext uri="{FF2B5EF4-FFF2-40B4-BE49-F238E27FC236}">
                <a16:creationId xmlns:a16="http://schemas.microsoft.com/office/drawing/2014/main" id="{EDD96B81-D446-3BCF-138D-9B9540DA03E8}"/>
              </a:ext>
            </a:extLst>
          </p:cNvPr>
          <p:cNvSpPr>
            <a:spLocks noChangeArrowheads="1"/>
          </p:cNvSpPr>
          <p:nvPr/>
        </p:nvSpPr>
        <p:spPr bwMode="auto">
          <a:xfrm>
            <a:off x="26513901" y="18101821"/>
            <a:ext cx="1954825" cy="1472350"/>
          </a:xfrm>
          <a:prstGeom prst="rect">
            <a:avLst/>
          </a:prstGeom>
          <a:solidFill>
            <a:srgbClr val="7030A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Economic</a:t>
            </a:r>
          </a:p>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 sobriety</a:t>
            </a:r>
          </a:p>
        </p:txBody>
      </p:sp>
      <p:sp>
        <p:nvSpPr>
          <p:cNvPr id="23" name="Rectangle 22">
            <a:extLst>
              <a:ext uri="{FF2B5EF4-FFF2-40B4-BE49-F238E27FC236}">
                <a16:creationId xmlns:a16="http://schemas.microsoft.com/office/drawing/2014/main" id="{0C3CBC68-1E12-A24E-3CBB-6AE5A59AA61D}"/>
              </a:ext>
            </a:extLst>
          </p:cNvPr>
          <p:cNvSpPr>
            <a:spLocks noChangeArrowheads="1"/>
          </p:cNvSpPr>
          <p:nvPr/>
        </p:nvSpPr>
        <p:spPr bwMode="auto">
          <a:xfrm>
            <a:off x="26503947" y="21350540"/>
            <a:ext cx="1856114" cy="1472350"/>
          </a:xfrm>
          <a:prstGeom prst="rect">
            <a:avLst/>
          </a:prstGeom>
          <a:solidFill>
            <a:srgbClr val="7030A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Ecologic </a:t>
            </a:r>
          </a:p>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sobriety</a:t>
            </a:r>
          </a:p>
        </p:txBody>
      </p:sp>
      <p:sp>
        <p:nvSpPr>
          <p:cNvPr id="26" name="ZoneTexte 25">
            <a:extLst>
              <a:ext uri="{FF2B5EF4-FFF2-40B4-BE49-F238E27FC236}">
                <a16:creationId xmlns:a16="http://schemas.microsoft.com/office/drawing/2014/main" id="{EC39793E-5784-A178-F59F-E18D6D1E9B94}"/>
              </a:ext>
            </a:extLst>
          </p:cNvPr>
          <p:cNvSpPr txBox="1"/>
          <p:nvPr/>
        </p:nvSpPr>
        <p:spPr>
          <a:xfrm>
            <a:off x="11172527" y="23841732"/>
            <a:ext cx="3513454" cy="830997"/>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fr-FR" sz="2400" u="sng" dirty="0">
                <a:latin typeface="Titillium Web" panose="00000500000000000000" pitchFamily="2" charset="0"/>
                <a:ea typeface="Open Sans" panose="020B0606030504020204" pitchFamily="34" charset="0"/>
                <a:cs typeface="Open Sans" panose="020B0606030504020204" pitchFamily="34" charset="0"/>
              </a:rPr>
              <a:t>Hardware and Software specifications</a:t>
            </a:r>
          </a:p>
        </p:txBody>
      </p:sp>
      <p:sp>
        <p:nvSpPr>
          <p:cNvPr id="27" name="Rectangle 26">
            <a:extLst>
              <a:ext uri="{FF2B5EF4-FFF2-40B4-BE49-F238E27FC236}">
                <a16:creationId xmlns:a16="http://schemas.microsoft.com/office/drawing/2014/main" id="{4203F132-7DCD-5FA8-7A70-9A69B946808A}"/>
              </a:ext>
            </a:extLst>
          </p:cNvPr>
          <p:cNvSpPr/>
          <p:nvPr/>
        </p:nvSpPr>
        <p:spPr>
          <a:xfrm>
            <a:off x="518757" y="12691770"/>
            <a:ext cx="15347896" cy="25388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1pPr>
            <a:lvl2pPr marL="4572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2pPr>
            <a:lvl3pPr marL="9144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3pPr>
            <a:lvl4pPr marL="13716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4pPr>
            <a:lvl5pPr marL="18288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5pPr>
            <a:lvl6pPr marL="22860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6pPr>
            <a:lvl7pPr marL="27432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7pPr>
            <a:lvl8pPr marL="32004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8pPr>
            <a:lvl9pPr marL="36576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9pPr>
          </a:lstStyle>
          <a:p>
            <a:pPr algn="ctr"/>
            <a:endParaRPr lang="en-US" sz="7200" dirty="0">
              <a:effectLst/>
              <a:latin typeface="+mj-lt"/>
            </a:endParaRPr>
          </a:p>
        </p:txBody>
      </p:sp>
      <p:sp>
        <p:nvSpPr>
          <p:cNvPr id="28" name="Rectangle 27">
            <a:extLst>
              <a:ext uri="{FF2B5EF4-FFF2-40B4-BE49-F238E27FC236}">
                <a16:creationId xmlns:a16="http://schemas.microsoft.com/office/drawing/2014/main" id="{9D7827E4-1189-2DE7-989D-7BC58F022F1A}"/>
              </a:ext>
            </a:extLst>
          </p:cNvPr>
          <p:cNvSpPr>
            <a:spLocks noChangeArrowheads="1"/>
          </p:cNvSpPr>
          <p:nvPr/>
        </p:nvSpPr>
        <p:spPr bwMode="auto">
          <a:xfrm>
            <a:off x="518757" y="12596916"/>
            <a:ext cx="15347896" cy="616621"/>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defRPr/>
            </a:pPr>
            <a:r>
              <a:rPr lang="en-US" sz="3600" dirty="0">
                <a:solidFill>
                  <a:schemeClr val="bg1"/>
                </a:solidFill>
                <a:effectLst/>
                <a:latin typeface="Amaranth" panose="02000503050000020004" pitchFamily="2" charset="0"/>
              </a:rPr>
              <a:t>Research question</a:t>
            </a:r>
          </a:p>
        </p:txBody>
      </p:sp>
      <p:sp>
        <p:nvSpPr>
          <p:cNvPr id="29" name="TextBox 258">
            <a:extLst>
              <a:ext uri="{FF2B5EF4-FFF2-40B4-BE49-F238E27FC236}">
                <a16:creationId xmlns:a16="http://schemas.microsoft.com/office/drawing/2014/main" id="{62A314E5-9B07-CC21-3B1E-C2FD55B3C4FB}"/>
              </a:ext>
            </a:extLst>
          </p:cNvPr>
          <p:cNvSpPr txBox="1"/>
          <p:nvPr/>
        </p:nvSpPr>
        <p:spPr>
          <a:xfrm>
            <a:off x="17037764" y="13075517"/>
            <a:ext cx="15457982" cy="1938992"/>
          </a:xfrm>
          <a:prstGeom prst="rect">
            <a:avLst/>
          </a:prstGeom>
          <a:noFill/>
        </p:spPr>
        <p:txBody>
          <a:bodyPr wrap="square" rtlCol="0">
            <a:spAutoFit/>
          </a:bodyPr>
          <a:lstStyle>
            <a:defPPr>
              <a:defRPr kern="1200"/>
            </a:defPPr>
          </a:lstStyle>
          <a:p>
            <a:endParaRPr lang="en-US" sz="2400" dirty="0">
              <a:latin typeface="Titillium Web" panose="00000500000000000000" pitchFamily="2" charset="0"/>
              <a:ea typeface="Open Sans" panose="020B0606030504020204" pitchFamily="34" charset="0"/>
              <a:cs typeface="Open Sans" panose="020B0606030504020204" pitchFamily="34" charset="0"/>
            </a:endParaRPr>
          </a:p>
          <a:p>
            <a:pPr marL="457200" indent="-457200">
              <a:buAutoNum type="arabicParenR"/>
            </a:pPr>
            <a:r>
              <a:rPr lang="en-US" sz="2400" dirty="0">
                <a:latin typeface="Titillium Web" panose="00000500000000000000" pitchFamily="2" charset="0"/>
                <a:ea typeface="Open Sans" panose="020B0606030504020204" pitchFamily="34" charset="0"/>
                <a:cs typeface="Open Sans" panose="020B0606030504020204" pitchFamily="34" charset="0"/>
              </a:rPr>
              <a:t>Conduct an extensive literature review on all the current solutions for Green AI </a:t>
            </a:r>
          </a:p>
          <a:p>
            <a:pPr marL="457200" indent="-457200">
              <a:buAutoNum type="arabicParenR"/>
            </a:pPr>
            <a:r>
              <a:rPr lang="en-US" sz="2400" dirty="0">
                <a:latin typeface="Titillium Web" panose="00000500000000000000" pitchFamily="2" charset="0"/>
                <a:ea typeface="Open Sans" panose="020B0606030504020204" pitchFamily="34" charset="0"/>
                <a:cs typeface="Open Sans" panose="020B0606030504020204" pitchFamily="34" charset="0"/>
              </a:rPr>
              <a:t> Go beyond the above literature studies by a) proposing a "path" for AI to be green and b) implementing this "path" using Python for some use cases.</a:t>
            </a:r>
          </a:p>
          <a:p>
            <a:pPr marL="457200" indent="-457200">
              <a:buAutoNum type="arabicParenR"/>
            </a:pPr>
            <a:r>
              <a:rPr lang="en-US" sz="2400" dirty="0">
                <a:latin typeface="Titillium Web" panose="00000500000000000000" pitchFamily="2" charset="0"/>
                <a:ea typeface="Open Sans" panose="020B0606030504020204" pitchFamily="34" charset="0"/>
                <a:cs typeface="Open Sans" panose="020B0606030504020204" pitchFamily="34" charset="0"/>
              </a:rPr>
              <a:t> Compare prices (or costs) for green and non-green AI </a:t>
            </a:r>
          </a:p>
        </p:txBody>
      </p:sp>
      <p:sp>
        <p:nvSpPr>
          <p:cNvPr id="31" name="Rectangle 30">
            <a:extLst>
              <a:ext uri="{FF2B5EF4-FFF2-40B4-BE49-F238E27FC236}">
                <a16:creationId xmlns:a16="http://schemas.microsoft.com/office/drawing/2014/main" id="{B0274851-D149-BDAB-6F15-055EF82EA0A4}"/>
              </a:ext>
            </a:extLst>
          </p:cNvPr>
          <p:cNvSpPr/>
          <p:nvPr/>
        </p:nvSpPr>
        <p:spPr>
          <a:xfrm>
            <a:off x="16836013" y="6156364"/>
            <a:ext cx="15317416" cy="60808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1pPr>
            <a:lvl2pPr marL="4572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2pPr>
            <a:lvl3pPr marL="9144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3pPr>
            <a:lvl4pPr marL="13716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4pPr>
            <a:lvl5pPr marL="1828800" algn="l" rtl="0" eaLnBrk="0" fontAlgn="base" hangingPunct="0">
              <a:spcBef>
                <a:spcPct val="0"/>
              </a:spcBef>
              <a:spcAft>
                <a:spcPct val="0"/>
              </a:spcAft>
              <a:defRPr sz="2400" kern="1200">
                <a:solidFill>
                  <a:schemeClr val="lt1"/>
                </a:solidFill>
                <a:effectLst>
                  <a:outerShdw blurRad="38100" dist="38100" dir="2700000" algn="tl">
                    <a:srgbClr val="000000">
                      <a:alpha val="43137"/>
                    </a:srgbClr>
                  </a:outerShdw>
                </a:effectLst>
                <a:latin typeface="+mn-lt"/>
                <a:ea typeface="+mn-ea"/>
                <a:cs typeface="+mn-cs"/>
              </a:defRPr>
            </a:lvl5pPr>
            <a:lvl6pPr marL="22860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6pPr>
            <a:lvl7pPr marL="27432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7pPr>
            <a:lvl8pPr marL="32004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8pPr>
            <a:lvl9pPr marL="3657600" algn="l" defTabSz="914400" rtl="0" eaLnBrk="1" latinLnBrk="0" hangingPunct="1">
              <a:defRPr sz="2400" kern="1200">
                <a:solidFill>
                  <a:schemeClr val="lt1"/>
                </a:solidFill>
                <a:effectLst>
                  <a:outerShdw blurRad="38100" dist="38100" dir="2700000" algn="tl">
                    <a:srgbClr val="000000">
                      <a:alpha val="43137"/>
                    </a:srgbClr>
                  </a:outerShdw>
                </a:effectLst>
                <a:latin typeface="+mn-lt"/>
                <a:ea typeface="+mn-ea"/>
                <a:cs typeface="+mn-cs"/>
              </a:defRPr>
            </a:lvl9pPr>
          </a:lstStyle>
          <a:p>
            <a:pPr algn="ctr"/>
            <a:endParaRPr lang="en-US" sz="7200">
              <a:effectLst/>
              <a:latin typeface="+mj-lt"/>
            </a:endParaRPr>
          </a:p>
        </p:txBody>
      </p:sp>
      <p:sp>
        <p:nvSpPr>
          <p:cNvPr id="32" name="Rectangle 31">
            <a:extLst>
              <a:ext uri="{FF2B5EF4-FFF2-40B4-BE49-F238E27FC236}">
                <a16:creationId xmlns:a16="http://schemas.microsoft.com/office/drawing/2014/main" id="{2B75E901-3E6D-7FBD-591F-D065EB5A0715}"/>
              </a:ext>
            </a:extLst>
          </p:cNvPr>
          <p:cNvSpPr>
            <a:spLocks noChangeArrowheads="1"/>
          </p:cNvSpPr>
          <p:nvPr/>
        </p:nvSpPr>
        <p:spPr bwMode="auto">
          <a:xfrm>
            <a:off x="16836013" y="6156365"/>
            <a:ext cx="15317416" cy="914398"/>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defRPr/>
            </a:pPr>
            <a:r>
              <a:rPr lang="en-US" sz="3600" dirty="0">
                <a:solidFill>
                  <a:schemeClr val="bg1"/>
                </a:solidFill>
                <a:effectLst/>
                <a:latin typeface="Amaranth" panose="02000503050000020004" pitchFamily="2" charset="0"/>
              </a:rPr>
              <a:t>State of the art</a:t>
            </a:r>
          </a:p>
        </p:txBody>
      </p:sp>
      <p:sp>
        <p:nvSpPr>
          <p:cNvPr id="33" name="Text Box 6">
            <a:extLst>
              <a:ext uri="{FF2B5EF4-FFF2-40B4-BE49-F238E27FC236}">
                <a16:creationId xmlns:a16="http://schemas.microsoft.com/office/drawing/2014/main" id="{7A69E8F5-752C-C118-72A7-8D932D535FC7}"/>
              </a:ext>
            </a:extLst>
          </p:cNvPr>
          <p:cNvSpPr txBox="1">
            <a:spLocks noChangeArrowheads="1"/>
          </p:cNvSpPr>
          <p:nvPr/>
        </p:nvSpPr>
        <p:spPr bwMode="auto">
          <a:xfrm>
            <a:off x="16836606" y="7049610"/>
            <a:ext cx="15285744" cy="52745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2870" tIns="51435" rIns="102870" bIns="51435">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One of the most cited literature has given 4 recommendations which are “authors should report training time and sensitivity to hyperparameters”, “academic researchers need equitable access to computation resources”, and “researchers should prioritize computationally efficient hardware and algorithms”[1] </a:t>
            </a:r>
          </a:p>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Another study established the model of the 4 </a:t>
            </a:r>
            <a:r>
              <a:rPr lang="en-US" sz="2400" dirty="0" err="1">
                <a:latin typeface="Titillium Web" panose="00000500000000000000" pitchFamily="2" charset="0"/>
                <a:ea typeface="Open Sans" panose="020B0606030504020204" pitchFamily="34" charset="0"/>
                <a:cs typeface="Open Sans" panose="020B0606030504020204" pitchFamily="34" charset="0"/>
              </a:rPr>
              <a:t>Ms</a:t>
            </a:r>
            <a:r>
              <a:rPr lang="en-US" sz="2400" dirty="0">
                <a:latin typeface="Titillium Web" panose="00000500000000000000" pitchFamily="2" charset="0"/>
                <a:ea typeface="Open Sans" panose="020B0606030504020204" pitchFamily="34" charset="0"/>
                <a:cs typeface="Open Sans" panose="020B0606030504020204" pitchFamily="34" charset="0"/>
              </a:rPr>
              <a:t> [2],  which are, according to the authors, some of the best practices to reduce the energy consumption and the carbon emissions: “Model: selecting efficient ML model architectures”, “Machine: Using processors optimized for ML training”, “Mechanization: Computing in the cloud” and “Map: pick the location with the cleanest energy ”</a:t>
            </a:r>
          </a:p>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A framework for carbon aware data centers have been designed involving energy investments, energy storage, and computation shifting [3] </a:t>
            </a:r>
          </a:p>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Making judicious </a:t>
            </a:r>
            <a:r>
              <a:rPr lang="en-US" sz="2400">
                <a:latin typeface="Titillium Web" panose="00000500000000000000" pitchFamily="2" charset="0"/>
                <a:ea typeface="Open Sans" panose="020B0606030504020204" pitchFamily="34" charset="0"/>
                <a:cs typeface="Open Sans" panose="020B0606030504020204" pitchFamily="34" charset="0"/>
              </a:rPr>
              <a:t>hardware-software choices </a:t>
            </a:r>
            <a:r>
              <a:rPr lang="en-US" sz="2400" dirty="0">
                <a:latin typeface="Titillium Web" panose="00000500000000000000" pitchFamily="2" charset="0"/>
                <a:ea typeface="Open Sans" panose="020B0606030504020204" pitchFamily="34" charset="0"/>
                <a:cs typeface="Open Sans" panose="020B0606030504020204" pitchFamily="34" charset="0"/>
              </a:rPr>
              <a:t>such as “Platform-Level Caching”, “GPU acceleration” and “Algorithmic optimization” could greatly optimize different areas of LMs  [4</a:t>
            </a:r>
            <a:r>
              <a:rPr lang="en-US" sz="2400">
                <a:latin typeface="Titillium Web" panose="00000500000000000000" pitchFamily="2" charset="0"/>
                <a:ea typeface="Open Sans" panose="020B0606030504020204" pitchFamily="34" charset="0"/>
                <a:cs typeface="Open Sans" panose="020B0606030504020204" pitchFamily="34" charset="0"/>
              </a:rPr>
              <a:t>] </a:t>
            </a:r>
            <a:endParaRPr lang="en-US" sz="2400" dirty="0">
              <a:latin typeface="Titillium Web" panose="00000500000000000000" pitchFamily="2" charset="0"/>
              <a:ea typeface="Open Sans" panose="020B0606030504020204" pitchFamily="34" charset="0"/>
              <a:cs typeface="Open Sans" panose="020B0606030504020204" pitchFamily="34" charset="0"/>
            </a:endParaRPr>
          </a:p>
          <a:p>
            <a:r>
              <a:rPr lang="en-US" sz="2400" dirty="0">
                <a:latin typeface="Titillium Web" panose="00000500000000000000" pitchFamily="2" charset="0"/>
                <a:ea typeface="Open Sans" panose="020B0606030504020204" pitchFamily="34" charset="0"/>
                <a:cs typeface="Open Sans" panose="020B0606030504020204" pitchFamily="34" charset="0"/>
              </a:rPr>
              <a:t>The current studies have been mainly focusing  on reducing the energy waste and carbon emissions caused by artificial intelligence, but the economic aspect has not been tackled as much. That is why, we set ourselves the task to find a way to achieve digital sobriety but also economic and ecologic sobrieties.</a:t>
            </a:r>
          </a:p>
        </p:txBody>
      </p:sp>
      <p:sp>
        <p:nvSpPr>
          <p:cNvPr id="40" name="ZoneTexte 39">
            <a:extLst>
              <a:ext uri="{FF2B5EF4-FFF2-40B4-BE49-F238E27FC236}">
                <a16:creationId xmlns:a16="http://schemas.microsoft.com/office/drawing/2014/main" id="{912568E2-BBDD-AAAE-E506-94E3FD9687D2}"/>
              </a:ext>
            </a:extLst>
          </p:cNvPr>
          <p:cNvSpPr txBox="1"/>
          <p:nvPr/>
        </p:nvSpPr>
        <p:spPr>
          <a:xfrm>
            <a:off x="3717715" y="27223240"/>
            <a:ext cx="3113584" cy="646331"/>
          </a:xfrm>
          <a:prstGeom prst="rect">
            <a:avLst/>
          </a:prstGeom>
          <a:noFill/>
        </p:spPr>
        <p:txBody>
          <a:bodyPr wrap="square" rtlCol="0">
            <a:spAutoFit/>
          </a:bodyPr>
          <a:lstStyle/>
          <a:p>
            <a:r>
              <a:rPr lang="fr-FR" sz="3600" dirty="0">
                <a:latin typeface="Titillium Web" panose="00000500000000000000" pitchFamily="2" charset="0"/>
                <a:ea typeface="Open Sans" panose="020B0606030504020204" pitchFamily="34" charset="0"/>
                <a:cs typeface="Open Sans" panose="020B0606030504020204" pitchFamily="34" charset="0"/>
              </a:rPr>
              <a:t>Digital </a:t>
            </a:r>
            <a:r>
              <a:rPr lang="fr-FR" sz="3600" dirty="0" err="1">
                <a:latin typeface="Titillium Web" panose="00000500000000000000" pitchFamily="2" charset="0"/>
                <a:ea typeface="Open Sans" panose="020B0606030504020204" pitchFamily="34" charset="0"/>
                <a:cs typeface="Open Sans" panose="020B0606030504020204" pitchFamily="34" charset="0"/>
              </a:rPr>
              <a:t>sobriety</a:t>
            </a:r>
            <a:endParaRPr lang="fr-FR" sz="3600" dirty="0">
              <a:latin typeface="Titillium Web" panose="00000500000000000000" pitchFamily="2" charset="0"/>
              <a:ea typeface="Open Sans" panose="020B0606030504020204" pitchFamily="34" charset="0"/>
              <a:cs typeface="Open Sans" panose="020B0606030504020204" pitchFamily="34" charset="0"/>
            </a:endParaRPr>
          </a:p>
        </p:txBody>
      </p:sp>
      <p:sp>
        <p:nvSpPr>
          <p:cNvPr id="47" name="ZoneTexte 46">
            <a:extLst>
              <a:ext uri="{FF2B5EF4-FFF2-40B4-BE49-F238E27FC236}">
                <a16:creationId xmlns:a16="http://schemas.microsoft.com/office/drawing/2014/main" id="{4B2BB7DD-1854-DBE0-4767-4AADA09378E4}"/>
              </a:ext>
            </a:extLst>
          </p:cNvPr>
          <p:cNvSpPr txBox="1"/>
          <p:nvPr/>
        </p:nvSpPr>
        <p:spPr>
          <a:xfrm>
            <a:off x="14463460" y="27223240"/>
            <a:ext cx="3723308" cy="646331"/>
          </a:xfrm>
          <a:prstGeom prst="rect">
            <a:avLst/>
          </a:prstGeom>
          <a:noFill/>
        </p:spPr>
        <p:txBody>
          <a:bodyPr wrap="square" rtlCol="0">
            <a:spAutoFit/>
          </a:bodyPr>
          <a:lstStyle/>
          <a:p>
            <a:pPr algn="ctr"/>
            <a:r>
              <a:rPr lang="fr-FR" sz="3600" dirty="0" err="1">
                <a:latin typeface="Titillium Web" panose="00000500000000000000" pitchFamily="2" charset="0"/>
                <a:ea typeface="Open Sans" panose="020B0606030504020204" pitchFamily="34" charset="0"/>
                <a:cs typeface="Open Sans" panose="020B0606030504020204" pitchFamily="34" charset="0"/>
              </a:rPr>
              <a:t>Economic</a:t>
            </a:r>
            <a:r>
              <a:rPr lang="fr-FR" sz="3600" dirty="0">
                <a:latin typeface="Titillium Web" panose="00000500000000000000" pitchFamily="2" charset="0"/>
                <a:ea typeface="Open Sans" panose="020B0606030504020204" pitchFamily="34" charset="0"/>
                <a:cs typeface="Open Sans" panose="020B0606030504020204" pitchFamily="34" charset="0"/>
              </a:rPr>
              <a:t> </a:t>
            </a:r>
            <a:r>
              <a:rPr lang="fr-FR" sz="3600" dirty="0" err="1">
                <a:latin typeface="Titillium Web" panose="00000500000000000000" pitchFamily="2" charset="0"/>
                <a:ea typeface="Open Sans" panose="020B0606030504020204" pitchFamily="34" charset="0"/>
                <a:cs typeface="Open Sans" panose="020B0606030504020204" pitchFamily="34" charset="0"/>
              </a:rPr>
              <a:t>sobriety</a:t>
            </a:r>
            <a:endParaRPr lang="fr-FR" sz="3600" dirty="0">
              <a:latin typeface="Titillium Web" panose="00000500000000000000" pitchFamily="2" charset="0"/>
              <a:ea typeface="Open Sans" panose="020B0606030504020204" pitchFamily="34" charset="0"/>
              <a:cs typeface="Open Sans" panose="020B0606030504020204" pitchFamily="34" charset="0"/>
            </a:endParaRPr>
          </a:p>
        </p:txBody>
      </p:sp>
      <p:graphicFrame>
        <p:nvGraphicFramePr>
          <p:cNvPr id="258" name="Tableau 257">
            <a:extLst>
              <a:ext uri="{FF2B5EF4-FFF2-40B4-BE49-F238E27FC236}">
                <a16:creationId xmlns:a16="http://schemas.microsoft.com/office/drawing/2014/main" id="{5B6440F3-E20F-7CE9-E62A-66A1D1273427}"/>
              </a:ext>
            </a:extLst>
          </p:cNvPr>
          <p:cNvGraphicFramePr>
            <a:graphicFrameLocks noGrp="1"/>
          </p:cNvGraphicFramePr>
          <p:nvPr>
            <p:extLst>
              <p:ext uri="{D42A27DB-BD31-4B8C-83A1-F6EECF244321}">
                <p14:modId xmlns:p14="http://schemas.microsoft.com/office/powerpoint/2010/main" val="3604708640"/>
              </p:ext>
            </p:extLst>
          </p:nvPr>
        </p:nvGraphicFramePr>
        <p:xfrm>
          <a:off x="16202226" y="28344520"/>
          <a:ext cx="5670550" cy="2148840"/>
        </p:xfrm>
        <a:graphic>
          <a:graphicData uri="http://schemas.openxmlformats.org/drawingml/2006/table">
            <a:tbl>
              <a:tblPr/>
              <a:tblGrid>
                <a:gridCol w="1210855">
                  <a:extLst>
                    <a:ext uri="{9D8B030D-6E8A-4147-A177-3AD203B41FA5}">
                      <a16:colId xmlns:a16="http://schemas.microsoft.com/office/drawing/2014/main" val="3954339189"/>
                    </a:ext>
                  </a:extLst>
                </a:gridCol>
                <a:gridCol w="1398452">
                  <a:extLst>
                    <a:ext uri="{9D8B030D-6E8A-4147-A177-3AD203B41FA5}">
                      <a16:colId xmlns:a16="http://schemas.microsoft.com/office/drawing/2014/main" val="750048267"/>
                    </a:ext>
                  </a:extLst>
                </a:gridCol>
                <a:gridCol w="1287598">
                  <a:extLst>
                    <a:ext uri="{9D8B030D-6E8A-4147-A177-3AD203B41FA5}">
                      <a16:colId xmlns:a16="http://schemas.microsoft.com/office/drawing/2014/main" val="2282936346"/>
                    </a:ext>
                  </a:extLst>
                </a:gridCol>
                <a:gridCol w="1773645">
                  <a:extLst>
                    <a:ext uri="{9D8B030D-6E8A-4147-A177-3AD203B41FA5}">
                      <a16:colId xmlns:a16="http://schemas.microsoft.com/office/drawing/2014/main" val="1280732078"/>
                    </a:ext>
                  </a:extLst>
                </a:gridCol>
              </a:tblGrid>
              <a:tr h="632460">
                <a:tc>
                  <a:txBody>
                    <a:bodyPr/>
                    <a:lstStyle/>
                    <a:p>
                      <a:pPr algn="l" fontAlgn="b"/>
                      <a:endParaRPr lang="fr-FR" sz="1100" b="0" i="0" u="none" strike="noStrike">
                        <a:solidFill>
                          <a:srgbClr val="000000"/>
                        </a:solidFill>
                        <a:effectLst/>
                        <a:latin typeface="Calibri" panose="020F0502020204030204" pitchFamily="34" charset="0"/>
                      </a:endParaRPr>
                    </a:p>
                  </a:txBody>
                  <a:tcPr marL="7620" marR="7620" marT="7620" marB="0" anchor="b">
                    <a:lnL>
                      <a:noFill/>
                    </a:lnL>
                    <a:lnR w="19050" cap="flat" cmpd="sng" algn="ctr">
                      <a:solidFill>
                        <a:srgbClr val="66FF33"/>
                      </a:solidFill>
                      <a:prstDash val="solid"/>
                      <a:round/>
                      <a:headEnd type="none" w="med" len="med"/>
                      <a:tailEnd type="none" w="med" len="med"/>
                    </a:lnR>
                    <a:lnT>
                      <a:noFill/>
                    </a:lnT>
                    <a:lnB w="19050" cap="flat" cmpd="sng" algn="ctr">
                      <a:solidFill>
                        <a:srgbClr val="66FF33"/>
                      </a:solidFill>
                      <a:prstDash val="solid"/>
                      <a:round/>
                      <a:headEnd type="none" w="med" len="med"/>
                      <a:tailEnd type="none" w="med" len="med"/>
                    </a:lnB>
                  </a:tcPr>
                </a:tc>
                <a:tc>
                  <a:txBody>
                    <a:bodyPr/>
                    <a:lstStyle/>
                    <a:p>
                      <a:pPr algn="ctr" fontAlgn="t"/>
                      <a:r>
                        <a:rPr lang="en-US" sz="1100" b="0" i="0" u="none" strike="noStrike" dirty="0">
                          <a:solidFill>
                            <a:srgbClr val="000000"/>
                          </a:solidFill>
                          <a:effectLst/>
                          <a:latin typeface="Calibri" panose="020F0502020204030204" pitchFamily="34" charset="0"/>
                        </a:rPr>
                        <a:t>Difference of cost between algorithm using 37440 and 49984 images in US dollars</a:t>
                      </a:r>
                    </a:p>
                  </a:txBody>
                  <a:tcPr marL="7620" marR="7620" marT="7620" marB="0">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t"/>
                      <a:r>
                        <a:rPr lang="en-US" sz="1100" b="0" i="0" u="none" strike="noStrike" dirty="0">
                          <a:solidFill>
                            <a:srgbClr val="000000"/>
                          </a:solidFill>
                          <a:effectLst/>
                          <a:latin typeface="Calibri" panose="020F0502020204030204" pitchFamily="34" charset="0"/>
                        </a:rPr>
                        <a:t>Difference of cost between algorithm using 37440 and 49984 images in US dollars</a:t>
                      </a:r>
                    </a:p>
                  </a:txBody>
                  <a:tcPr marL="7620" marR="7620" marT="7620" marB="0">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t"/>
                      <a:r>
                        <a:rPr lang="en-US" sz="1100" b="0" i="0" u="none" strike="noStrike" dirty="0">
                          <a:solidFill>
                            <a:srgbClr val="000000"/>
                          </a:solidFill>
                          <a:effectLst/>
                          <a:latin typeface="Calibri" panose="020F0502020204030204" pitchFamily="34" charset="0"/>
                        </a:rPr>
                        <a:t>Difference of price between algorithm using 37440 and 49984 images and between sources of energy in US dollars (with solar energy as reference)</a:t>
                      </a:r>
                    </a:p>
                  </a:txBody>
                  <a:tcPr marL="7620" marR="7620" marT="7620" marB="0">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3666227914"/>
                  </a:ext>
                </a:extLst>
              </a:tr>
              <a:tr h="198120">
                <a:tc>
                  <a:txBody>
                    <a:bodyPr/>
                    <a:lstStyle/>
                    <a:p>
                      <a:pPr algn="ctr" fontAlgn="b"/>
                      <a:r>
                        <a:rPr lang="fr-FR" sz="1100" b="0" i="0" u="none" strike="noStrike" dirty="0">
                          <a:solidFill>
                            <a:srgbClr val="000000"/>
                          </a:solidFill>
                          <a:effectLst/>
                          <a:latin typeface="Calibri" panose="020F0502020204030204" pitchFamily="34" charset="0"/>
                        </a:rPr>
                        <a:t>Coal</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0.004212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32%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184%</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3706173456"/>
                  </a:ext>
                </a:extLst>
              </a:tr>
              <a:tr h="113641">
                <a:tc>
                  <a:txBody>
                    <a:bodyPr/>
                    <a:lstStyle/>
                    <a:p>
                      <a:pPr algn="ctr" fontAlgn="b"/>
                      <a:r>
                        <a:rPr lang="fr-FR" sz="1100" b="0" i="0" u="none" strike="noStrike" dirty="0">
                          <a:solidFill>
                            <a:srgbClr val="000000"/>
                          </a:solidFill>
                          <a:effectLst/>
                          <a:latin typeface="Calibri" panose="020F0502020204030204" pitchFamily="34" charset="0"/>
                        </a:rPr>
                        <a:t>Gas ( </a:t>
                      </a:r>
                      <a:r>
                        <a:rPr lang="fr-FR" sz="1100" b="0" i="0" u="none" strike="noStrike" dirty="0" err="1">
                          <a:solidFill>
                            <a:srgbClr val="000000"/>
                          </a:solidFill>
                          <a:effectLst/>
                          <a:latin typeface="Calibri" panose="020F0502020204030204" pitchFamily="34" charset="0"/>
                        </a:rPr>
                        <a:t>combined</a:t>
                      </a:r>
                      <a:r>
                        <a:rPr lang="fr-FR" sz="1100" b="0" i="0" u="none" strike="noStrike" dirty="0">
                          <a:solidFill>
                            <a:srgbClr val="000000"/>
                          </a:solidFill>
                          <a:effectLst/>
                          <a:latin typeface="Calibri" panose="020F0502020204030204" pitchFamily="34" charset="0"/>
                        </a:rPr>
                        <a:t> cycle)</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0.00234</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58%</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645039588"/>
                  </a:ext>
                </a:extLst>
              </a:tr>
              <a:tr h="198120">
                <a:tc>
                  <a:txBody>
                    <a:bodyPr/>
                    <a:lstStyle/>
                    <a:p>
                      <a:pPr algn="ctr" fontAlgn="b"/>
                      <a:r>
                        <a:rPr lang="fr-FR" sz="1100" b="0" i="0" u="none" strike="noStrike" dirty="0">
                          <a:solidFill>
                            <a:srgbClr val="000000"/>
                          </a:solidFill>
                          <a:effectLst/>
                          <a:latin typeface="Calibri" panose="020F0502020204030204" pitchFamily="34" charset="0"/>
                        </a:rPr>
                        <a:t>Wind</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0.001482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0%</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3652896928"/>
                  </a:ext>
                </a:extLst>
              </a:tr>
              <a:tr h="198120">
                <a:tc>
                  <a:txBody>
                    <a:bodyPr/>
                    <a:lstStyle/>
                    <a:p>
                      <a:pPr algn="ctr" fontAlgn="b"/>
                      <a:r>
                        <a:rPr lang="fr-FR" sz="1100" b="0" i="0" u="none" strike="noStrike" dirty="0" err="1">
                          <a:solidFill>
                            <a:srgbClr val="000000"/>
                          </a:solidFill>
                          <a:effectLst/>
                          <a:latin typeface="Calibri" panose="020F0502020204030204" pitchFamily="34" charset="0"/>
                        </a:rPr>
                        <a:t>Nuclear</a:t>
                      </a:r>
                      <a:endParaRPr lang="fr-FR" sz="1100" b="0" i="0" u="none" strike="noStrike" dirty="0">
                        <a:solidFill>
                          <a:srgbClr val="000000"/>
                        </a:solidFill>
                        <a:effectLst/>
                        <a:latin typeface="Calibri" panose="020F0502020204030204" pitchFamily="34" charset="0"/>
                      </a:endParaRP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0.006552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342%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3725999801"/>
                  </a:ext>
                </a:extLst>
              </a:tr>
              <a:tr h="198120">
                <a:tc>
                  <a:txBody>
                    <a:bodyPr/>
                    <a:lstStyle/>
                    <a:p>
                      <a:pPr algn="ctr" fontAlgn="b"/>
                      <a:r>
                        <a:rPr lang="fr-FR" sz="1100" b="0" i="0" u="none" strike="noStrike" dirty="0">
                          <a:solidFill>
                            <a:srgbClr val="000000"/>
                          </a:solidFill>
                          <a:effectLst/>
                          <a:latin typeface="Calibri" panose="020F0502020204030204" pitchFamily="34" charset="0"/>
                        </a:rPr>
                        <a:t>Solar</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0.001404</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-5%</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3937243646"/>
                  </a:ext>
                </a:extLst>
              </a:tr>
            </a:tbl>
          </a:graphicData>
        </a:graphic>
      </p:graphicFrame>
      <p:sp>
        <p:nvSpPr>
          <p:cNvPr id="261" name="ZoneTexte 260">
            <a:extLst>
              <a:ext uri="{FF2B5EF4-FFF2-40B4-BE49-F238E27FC236}">
                <a16:creationId xmlns:a16="http://schemas.microsoft.com/office/drawing/2014/main" id="{B16D827D-DF9D-1160-5951-CF4C9EB40414}"/>
              </a:ext>
            </a:extLst>
          </p:cNvPr>
          <p:cNvSpPr txBox="1"/>
          <p:nvPr/>
        </p:nvSpPr>
        <p:spPr>
          <a:xfrm>
            <a:off x="25354079" y="27227135"/>
            <a:ext cx="3723308" cy="646331"/>
          </a:xfrm>
          <a:prstGeom prst="rect">
            <a:avLst/>
          </a:prstGeom>
          <a:noFill/>
        </p:spPr>
        <p:txBody>
          <a:bodyPr wrap="square" rtlCol="0">
            <a:spAutoFit/>
          </a:bodyPr>
          <a:lstStyle/>
          <a:p>
            <a:pPr algn="ctr"/>
            <a:r>
              <a:rPr lang="fr-FR" sz="3600" dirty="0" err="1">
                <a:latin typeface="Titillium Web" panose="00000500000000000000" pitchFamily="2" charset="0"/>
                <a:ea typeface="Open Sans" panose="020B0606030504020204" pitchFamily="34" charset="0"/>
                <a:cs typeface="Open Sans" panose="020B0606030504020204" pitchFamily="34" charset="0"/>
              </a:rPr>
              <a:t>Ecologic</a:t>
            </a:r>
            <a:r>
              <a:rPr lang="fr-FR" sz="3600" dirty="0">
                <a:latin typeface="Titillium Web" panose="00000500000000000000" pitchFamily="2" charset="0"/>
                <a:ea typeface="Open Sans" panose="020B0606030504020204" pitchFamily="34" charset="0"/>
                <a:cs typeface="Open Sans" panose="020B0606030504020204" pitchFamily="34" charset="0"/>
              </a:rPr>
              <a:t> </a:t>
            </a:r>
            <a:r>
              <a:rPr lang="fr-FR" sz="3600" dirty="0" err="1">
                <a:latin typeface="Titillium Web" panose="00000500000000000000" pitchFamily="2" charset="0"/>
                <a:ea typeface="Open Sans" panose="020B0606030504020204" pitchFamily="34" charset="0"/>
                <a:cs typeface="Open Sans" panose="020B0606030504020204" pitchFamily="34" charset="0"/>
              </a:rPr>
              <a:t>sobriety</a:t>
            </a:r>
            <a:endParaRPr lang="fr-FR" sz="3600" dirty="0">
              <a:latin typeface="Titillium Web" panose="00000500000000000000" pitchFamily="2" charset="0"/>
              <a:ea typeface="Open Sans" panose="020B0606030504020204" pitchFamily="34" charset="0"/>
              <a:cs typeface="Open Sans" panose="020B0606030504020204" pitchFamily="34" charset="0"/>
            </a:endParaRPr>
          </a:p>
        </p:txBody>
      </p:sp>
      <p:graphicFrame>
        <p:nvGraphicFramePr>
          <p:cNvPr id="264" name="Graphique 263">
            <a:extLst>
              <a:ext uri="{FF2B5EF4-FFF2-40B4-BE49-F238E27FC236}">
                <a16:creationId xmlns:a16="http://schemas.microsoft.com/office/drawing/2014/main" id="{8816FA59-8199-7BCA-8BF3-021CDD7FB1A1}"/>
              </a:ext>
            </a:extLst>
          </p:cNvPr>
          <p:cNvGraphicFramePr>
            <a:graphicFrameLocks/>
          </p:cNvGraphicFramePr>
          <p:nvPr>
            <p:extLst>
              <p:ext uri="{D42A27DB-BD31-4B8C-83A1-F6EECF244321}">
                <p14:modId xmlns:p14="http://schemas.microsoft.com/office/powerpoint/2010/main" val="757254008"/>
              </p:ext>
            </p:extLst>
          </p:nvPr>
        </p:nvGraphicFramePr>
        <p:xfrm>
          <a:off x="22780097" y="30870556"/>
          <a:ext cx="4381384"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66" name="Tableau 265">
            <a:extLst>
              <a:ext uri="{FF2B5EF4-FFF2-40B4-BE49-F238E27FC236}">
                <a16:creationId xmlns:a16="http://schemas.microsoft.com/office/drawing/2014/main" id="{FCDE7637-9384-0089-B5BB-2284E39A2B57}"/>
              </a:ext>
            </a:extLst>
          </p:cNvPr>
          <p:cNvGraphicFramePr>
            <a:graphicFrameLocks noGrp="1"/>
          </p:cNvGraphicFramePr>
          <p:nvPr>
            <p:extLst>
              <p:ext uri="{D42A27DB-BD31-4B8C-83A1-F6EECF244321}">
                <p14:modId xmlns:p14="http://schemas.microsoft.com/office/powerpoint/2010/main" val="4226322931"/>
              </p:ext>
            </p:extLst>
          </p:nvPr>
        </p:nvGraphicFramePr>
        <p:xfrm>
          <a:off x="23048958" y="29397479"/>
          <a:ext cx="3848100" cy="1188720"/>
        </p:xfrm>
        <a:graphic>
          <a:graphicData uri="http://schemas.openxmlformats.org/drawingml/2006/table">
            <a:tbl>
              <a:tblPr/>
              <a:tblGrid>
                <a:gridCol w="1485900">
                  <a:extLst>
                    <a:ext uri="{9D8B030D-6E8A-4147-A177-3AD203B41FA5}">
                      <a16:colId xmlns:a16="http://schemas.microsoft.com/office/drawing/2014/main" val="1930091642"/>
                    </a:ext>
                  </a:extLst>
                </a:gridCol>
                <a:gridCol w="787400">
                  <a:extLst>
                    <a:ext uri="{9D8B030D-6E8A-4147-A177-3AD203B41FA5}">
                      <a16:colId xmlns:a16="http://schemas.microsoft.com/office/drawing/2014/main" val="938539893"/>
                    </a:ext>
                  </a:extLst>
                </a:gridCol>
                <a:gridCol w="787400">
                  <a:extLst>
                    <a:ext uri="{9D8B030D-6E8A-4147-A177-3AD203B41FA5}">
                      <a16:colId xmlns:a16="http://schemas.microsoft.com/office/drawing/2014/main" val="3141977033"/>
                    </a:ext>
                  </a:extLst>
                </a:gridCol>
                <a:gridCol w="787400">
                  <a:extLst>
                    <a:ext uri="{9D8B030D-6E8A-4147-A177-3AD203B41FA5}">
                      <a16:colId xmlns:a16="http://schemas.microsoft.com/office/drawing/2014/main" val="4047980193"/>
                    </a:ext>
                  </a:extLst>
                </a:gridCol>
              </a:tblGrid>
              <a:tr h="198120">
                <a:tc>
                  <a:txBody>
                    <a:bodyPr/>
                    <a:lstStyle/>
                    <a:p>
                      <a:pPr algn="ctr" fontAlgn="b"/>
                      <a:r>
                        <a:rPr lang="en-US" sz="1100" b="0" i="0" u="none" strike="noStrike">
                          <a:solidFill>
                            <a:srgbClr val="000000"/>
                          </a:solidFill>
                          <a:effectLst/>
                          <a:latin typeface="Calibri" panose="020F0502020204030204" pitchFamily="34" charset="0"/>
                        </a:rPr>
                        <a:t>Size of the training set</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37440</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44992</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49984</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146134529"/>
                  </a:ext>
                </a:extLst>
              </a:tr>
              <a:tr h="198120">
                <a:tc>
                  <a:txBody>
                    <a:bodyPr/>
                    <a:lstStyle/>
                    <a:p>
                      <a:pPr algn="ctr" fontAlgn="b"/>
                      <a:r>
                        <a:rPr lang="fr-FR" sz="1100" b="0" i="0" u="none" strike="noStrike" dirty="0">
                          <a:solidFill>
                            <a:srgbClr val="000000"/>
                          </a:solidFill>
                          <a:effectLst/>
                          <a:latin typeface="Calibri" panose="020F0502020204030204" pitchFamily="34" charset="0"/>
                        </a:rPr>
                        <a:t>Coal</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128.018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147.062</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169.28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817513585"/>
                  </a:ext>
                </a:extLst>
              </a:tr>
              <a:tr h="198120">
                <a:tc>
                  <a:txBody>
                    <a:bodyPr/>
                    <a:lstStyle/>
                    <a:p>
                      <a:pPr algn="ctr" fontAlgn="b"/>
                      <a:r>
                        <a:rPr lang="fr-FR" sz="1100" b="0" i="0" u="none" strike="noStrike" dirty="0">
                          <a:solidFill>
                            <a:srgbClr val="000000"/>
                          </a:solidFill>
                          <a:effectLst/>
                          <a:latin typeface="Calibri" panose="020F0502020204030204" pitchFamily="34" charset="0"/>
                        </a:rPr>
                        <a:t>Gas ( </a:t>
                      </a:r>
                      <a:r>
                        <a:rPr lang="fr-FR" sz="1100" b="0" i="0" u="none" strike="noStrike" dirty="0" err="1">
                          <a:solidFill>
                            <a:srgbClr val="000000"/>
                          </a:solidFill>
                          <a:effectLst/>
                          <a:latin typeface="Calibri" panose="020F0502020204030204" pitchFamily="34" charset="0"/>
                        </a:rPr>
                        <a:t>combined</a:t>
                      </a:r>
                      <a:r>
                        <a:rPr lang="fr-FR" sz="1100" b="0" i="0" u="none" strike="noStrike" dirty="0">
                          <a:solidFill>
                            <a:srgbClr val="000000"/>
                          </a:solidFill>
                          <a:effectLst/>
                          <a:latin typeface="Calibri" panose="020F0502020204030204" pitchFamily="34" charset="0"/>
                        </a:rPr>
                        <a:t> cycle)</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50.578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58.102</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66.88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82013157"/>
                  </a:ext>
                </a:extLst>
              </a:tr>
              <a:tr h="198120">
                <a:tc>
                  <a:txBody>
                    <a:bodyPr/>
                    <a:lstStyle/>
                    <a:p>
                      <a:pPr algn="ctr" fontAlgn="b"/>
                      <a:r>
                        <a:rPr lang="fr-FR" sz="1100" b="0" i="0" u="none" strike="noStrike" dirty="0">
                          <a:solidFill>
                            <a:srgbClr val="000000"/>
                          </a:solidFill>
                          <a:effectLst/>
                          <a:latin typeface="Calibri" panose="020F0502020204030204" pitchFamily="34" charset="0"/>
                        </a:rPr>
                        <a:t>Wind</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1.79685</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2.06415</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2.376</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1587509022"/>
                  </a:ext>
                </a:extLst>
              </a:tr>
              <a:tr h="198120">
                <a:tc>
                  <a:txBody>
                    <a:bodyPr/>
                    <a:lstStyle/>
                    <a:p>
                      <a:pPr algn="ctr" fontAlgn="b"/>
                      <a:r>
                        <a:rPr lang="fr-FR" sz="1100" b="0" i="0" u="none" strike="noStrike" dirty="0" err="1">
                          <a:solidFill>
                            <a:srgbClr val="000000"/>
                          </a:solidFill>
                          <a:effectLst/>
                          <a:latin typeface="Calibri" panose="020F0502020204030204" pitchFamily="34" charset="0"/>
                        </a:rPr>
                        <a:t>Nuclear</a:t>
                      </a:r>
                      <a:endParaRPr lang="fr-FR" sz="1100" b="0" i="0" u="none" strike="noStrike" dirty="0">
                        <a:solidFill>
                          <a:srgbClr val="000000"/>
                        </a:solidFill>
                        <a:effectLst/>
                        <a:latin typeface="Calibri" panose="020F0502020204030204" pitchFamily="34" charset="0"/>
                      </a:endParaRP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0.726</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0.834</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0.96</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3858109011"/>
                  </a:ext>
                </a:extLst>
              </a:tr>
              <a:tr h="198120">
                <a:tc>
                  <a:txBody>
                    <a:bodyPr/>
                    <a:lstStyle/>
                    <a:p>
                      <a:pPr algn="ctr" fontAlgn="b"/>
                      <a:r>
                        <a:rPr lang="fr-FR" sz="1100" b="0" i="0" u="none" strike="noStrike" dirty="0">
                          <a:solidFill>
                            <a:srgbClr val="000000"/>
                          </a:solidFill>
                          <a:effectLst/>
                          <a:latin typeface="Calibri" panose="020F0502020204030204" pitchFamily="34" charset="0"/>
                        </a:rPr>
                        <a:t>Solar</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4.0898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4.6982</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5.408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063738414"/>
                  </a:ext>
                </a:extLst>
              </a:tr>
            </a:tbl>
          </a:graphicData>
        </a:graphic>
      </p:graphicFrame>
      <p:graphicFrame>
        <p:nvGraphicFramePr>
          <p:cNvPr id="270" name="Tableau 269">
            <a:extLst>
              <a:ext uri="{FF2B5EF4-FFF2-40B4-BE49-F238E27FC236}">
                <a16:creationId xmlns:a16="http://schemas.microsoft.com/office/drawing/2014/main" id="{7F2F3EA6-DE3A-0F13-4595-CCD8642FBDEA}"/>
              </a:ext>
            </a:extLst>
          </p:cNvPr>
          <p:cNvGraphicFramePr>
            <a:graphicFrameLocks noGrp="1"/>
          </p:cNvGraphicFramePr>
          <p:nvPr>
            <p:extLst>
              <p:ext uri="{D42A27DB-BD31-4B8C-83A1-F6EECF244321}">
                <p14:modId xmlns:p14="http://schemas.microsoft.com/office/powerpoint/2010/main" val="2441291661"/>
              </p:ext>
            </p:extLst>
          </p:nvPr>
        </p:nvGraphicFramePr>
        <p:xfrm>
          <a:off x="27226319" y="28437359"/>
          <a:ext cx="4670589" cy="2148840"/>
        </p:xfrm>
        <a:graphic>
          <a:graphicData uri="http://schemas.openxmlformats.org/drawingml/2006/table">
            <a:tbl>
              <a:tblPr/>
              <a:tblGrid>
                <a:gridCol w="997329">
                  <a:extLst>
                    <a:ext uri="{9D8B030D-6E8A-4147-A177-3AD203B41FA5}">
                      <a16:colId xmlns:a16="http://schemas.microsoft.com/office/drawing/2014/main" val="907718343"/>
                    </a:ext>
                  </a:extLst>
                </a:gridCol>
                <a:gridCol w="1151844">
                  <a:extLst>
                    <a:ext uri="{9D8B030D-6E8A-4147-A177-3AD203B41FA5}">
                      <a16:colId xmlns:a16="http://schemas.microsoft.com/office/drawing/2014/main" val="546459808"/>
                    </a:ext>
                  </a:extLst>
                </a:gridCol>
                <a:gridCol w="1060540">
                  <a:extLst>
                    <a:ext uri="{9D8B030D-6E8A-4147-A177-3AD203B41FA5}">
                      <a16:colId xmlns:a16="http://schemas.microsoft.com/office/drawing/2014/main" val="33481199"/>
                    </a:ext>
                  </a:extLst>
                </a:gridCol>
                <a:gridCol w="1460876">
                  <a:extLst>
                    <a:ext uri="{9D8B030D-6E8A-4147-A177-3AD203B41FA5}">
                      <a16:colId xmlns:a16="http://schemas.microsoft.com/office/drawing/2014/main" val="1451414485"/>
                    </a:ext>
                  </a:extLst>
                </a:gridCol>
              </a:tblGrid>
              <a:tr h="563880">
                <a:tc>
                  <a:txBody>
                    <a:bodyPr/>
                    <a:lstStyle/>
                    <a:p>
                      <a:pPr algn="l" fontAlgn="b"/>
                      <a:endParaRPr lang="fr-FR" sz="1100" b="0" i="0" u="none" strike="noStrike">
                        <a:solidFill>
                          <a:srgbClr val="000000"/>
                        </a:solidFill>
                        <a:effectLst/>
                        <a:latin typeface="Calibri" panose="020F0502020204030204" pitchFamily="34" charset="0"/>
                      </a:endParaRPr>
                    </a:p>
                  </a:txBody>
                  <a:tcPr marL="7620" marR="7620" marT="7620" marB="0" anchor="b">
                    <a:lnL>
                      <a:noFill/>
                    </a:lnL>
                    <a:lnR w="19050" cap="flat" cmpd="sng" algn="ctr">
                      <a:solidFill>
                        <a:srgbClr val="66FF33"/>
                      </a:solidFill>
                      <a:prstDash val="solid"/>
                      <a:round/>
                      <a:headEnd type="none" w="med" len="med"/>
                      <a:tailEnd type="none" w="med" len="med"/>
                    </a:lnR>
                    <a:lnT>
                      <a:noFill/>
                    </a:lnT>
                    <a:lnB w="19050" cap="flat" cmpd="sng" algn="ctr">
                      <a:solidFill>
                        <a:srgbClr val="66FF33"/>
                      </a:solidFill>
                      <a:prstDash val="solid"/>
                      <a:round/>
                      <a:headEnd type="none" w="med" len="med"/>
                      <a:tailEnd type="none" w="med" len="med"/>
                    </a:lnB>
                  </a:tcPr>
                </a:tc>
                <a:tc>
                  <a:txBody>
                    <a:bodyPr/>
                    <a:lstStyle/>
                    <a:p>
                      <a:pPr algn="ctr" fontAlgn="t"/>
                      <a:r>
                        <a:rPr lang="en-US" sz="1100" b="0" i="0" u="none" strike="noStrike" dirty="0">
                          <a:solidFill>
                            <a:srgbClr val="000000"/>
                          </a:solidFill>
                          <a:effectLst/>
                          <a:latin typeface="Calibri" panose="020F0502020204030204" pitchFamily="34" charset="0"/>
                        </a:rPr>
                        <a:t>Difference of CO2eq emissions between algorithm using 37440 and 49984 images in g/kWh</a:t>
                      </a:r>
                    </a:p>
                  </a:txBody>
                  <a:tcPr marL="7620" marR="7620" marT="7620" marB="0">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t"/>
                      <a:r>
                        <a:rPr lang="en-US" sz="1100" b="0" i="0" u="none" strike="noStrike" dirty="0">
                          <a:solidFill>
                            <a:srgbClr val="000000"/>
                          </a:solidFill>
                          <a:effectLst/>
                          <a:latin typeface="Calibri" panose="020F0502020204030204" pitchFamily="34" charset="0"/>
                        </a:rPr>
                        <a:t>Difference of CO2eq emissions between algorithm using 37440 and 49984 images in g/kWh</a:t>
                      </a:r>
                    </a:p>
                  </a:txBody>
                  <a:tcPr marL="7620" marR="7620" marT="7620" marB="0">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t"/>
                      <a:r>
                        <a:rPr lang="en-US" sz="1100" b="0" i="0" u="none" strike="noStrike" dirty="0">
                          <a:solidFill>
                            <a:srgbClr val="000000"/>
                          </a:solidFill>
                          <a:effectLst/>
                          <a:latin typeface="Calibri" panose="020F0502020204030204" pitchFamily="34" charset="0"/>
                        </a:rPr>
                        <a:t>Difference of CO2eq emissions between algorithm using 37440 and 49984 images in g/kWh (with wind energy as reference)</a:t>
                      </a:r>
                    </a:p>
                  </a:txBody>
                  <a:tcPr marL="7620" marR="7620" marT="7620" marB="0">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680557203"/>
                  </a:ext>
                </a:extLst>
              </a:tr>
              <a:tr h="198120">
                <a:tc>
                  <a:txBody>
                    <a:bodyPr/>
                    <a:lstStyle/>
                    <a:p>
                      <a:pPr algn="ctr" fontAlgn="b"/>
                      <a:r>
                        <a:rPr lang="fr-FR" sz="1100" b="0" i="0" u="none" strike="noStrike" dirty="0">
                          <a:solidFill>
                            <a:srgbClr val="000000"/>
                          </a:solidFill>
                          <a:effectLst/>
                          <a:latin typeface="Calibri" panose="020F0502020204030204" pitchFamily="34" charset="0"/>
                        </a:rPr>
                        <a:t>Coal</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4.13E+01</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7025%</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984131608"/>
                  </a:ext>
                </a:extLst>
              </a:tr>
              <a:tr h="198120">
                <a:tc>
                  <a:txBody>
                    <a:bodyPr/>
                    <a:lstStyle/>
                    <a:p>
                      <a:pPr algn="ctr" fontAlgn="b"/>
                      <a:r>
                        <a:rPr lang="fr-FR" sz="1100" b="0" i="0" u="none" strike="noStrike" dirty="0">
                          <a:solidFill>
                            <a:srgbClr val="000000"/>
                          </a:solidFill>
                          <a:effectLst/>
                          <a:latin typeface="Calibri" panose="020F0502020204030204" pitchFamily="34" charset="0"/>
                        </a:rPr>
                        <a:t>Gas ( </a:t>
                      </a:r>
                      <a:r>
                        <a:rPr lang="fr-FR" sz="1100" b="0" i="0" u="none" strike="noStrike" dirty="0" err="1">
                          <a:solidFill>
                            <a:srgbClr val="000000"/>
                          </a:solidFill>
                          <a:effectLst/>
                          <a:latin typeface="Calibri" panose="020F0502020204030204" pitchFamily="34" charset="0"/>
                        </a:rPr>
                        <a:t>combined</a:t>
                      </a:r>
                      <a:r>
                        <a:rPr lang="fr-FR" sz="1100" b="0" i="0" u="none" strike="noStrike" dirty="0">
                          <a:solidFill>
                            <a:srgbClr val="000000"/>
                          </a:solidFill>
                          <a:effectLst/>
                          <a:latin typeface="Calibri" panose="020F0502020204030204" pitchFamily="34" charset="0"/>
                        </a:rPr>
                        <a:t> cycle)</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1.63E+01</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2715%</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355455278"/>
                  </a:ext>
                </a:extLst>
              </a:tr>
              <a:tr h="198120">
                <a:tc>
                  <a:txBody>
                    <a:bodyPr/>
                    <a:lstStyle/>
                    <a:p>
                      <a:pPr algn="ctr" fontAlgn="b"/>
                      <a:r>
                        <a:rPr lang="fr-FR" sz="1100" b="0" i="0" u="none" strike="noStrike" dirty="0">
                          <a:solidFill>
                            <a:srgbClr val="000000"/>
                          </a:solidFill>
                          <a:effectLst/>
                          <a:latin typeface="Calibri" panose="020F0502020204030204" pitchFamily="34" charset="0"/>
                        </a:rPr>
                        <a:t>Wind</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5.79E-01</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0%</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04100784"/>
                  </a:ext>
                </a:extLst>
              </a:tr>
              <a:tr h="198120">
                <a:tc>
                  <a:txBody>
                    <a:bodyPr/>
                    <a:lstStyle/>
                    <a:p>
                      <a:pPr algn="ctr" fontAlgn="b"/>
                      <a:r>
                        <a:rPr lang="fr-FR" sz="1100" b="0" i="0" u="none" strike="noStrike" dirty="0" err="1">
                          <a:solidFill>
                            <a:srgbClr val="000000"/>
                          </a:solidFill>
                          <a:effectLst/>
                          <a:latin typeface="Calibri" panose="020F0502020204030204" pitchFamily="34" charset="0"/>
                        </a:rPr>
                        <a:t>Nuclear</a:t>
                      </a:r>
                      <a:endParaRPr lang="fr-FR" sz="1100" b="0" i="0" u="none" strike="noStrike" dirty="0">
                        <a:solidFill>
                          <a:srgbClr val="000000"/>
                        </a:solidFill>
                        <a:effectLst/>
                        <a:latin typeface="Calibri" panose="020F0502020204030204" pitchFamily="34" charset="0"/>
                      </a:endParaRP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2.34E-01</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-60%</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1696353935"/>
                  </a:ext>
                </a:extLst>
              </a:tr>
              <a:tr h="198120">
                <a:tc>
                  <a:txBody>
                    <a:bodyPr/>
                    <a:lstStyle/>
                    <a:p>
                      <a:pPr algn="ctr" fontAlgn="b"/>
                      <a:r>
                        <a:rPr lang="fr-FR" sz="1100" b="0" i="0" u="none" strike="noStrike" dirty="0">
                          <a:solidFill>
                            <a:srgbClr val="000000"/>
                          </a:solidFill>
                          <a:effectLst/>
                          <a:latin typeface="Calibri" panose="020F0502020204030204" pitchFamily="34" charset="0"/>
                        </a:rPr>
                        <a:t>Solar</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1.32E+00</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128%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860724872"/>
                  </a:ext>
                </a:extLst>
              </a:tr>
            </a:tbl>
          </a:graphicData>
        </a:graphic>
      </p:graphicFrame>
      <p:sp>
        <p:nvSpPr>
          <p:cNvPr id="275" name="TextBox 258">
            <a:extLst>
              <a:ext uri="{FF2B5EF4-FFF2-40B4-BE49-F238E27FC236}">
                <a16:creationId xmlns:a16="http://schemas.microsoft.com/office/drawing/2014/main" id="{30705DC9-CE73-AB51-0328-0F301F063C6E}"/>
              </a:ext>
            </a:extLst>
          </p:cNvPr>
          <p:cNvSpPr txBox="1"/>
          <p:nvPr/>
        </p:nvSpPr>
        <p:spPr>
          <a:xfrm>
            <a:off x="755986" y="34642849"/>
            <a:ext cx="9037038" cy="2308324"/>
          </a:xfrm>
          <a:prstGeom prst="rect">
            <a:avLst/>
          </a:prstGeom>
          <a:noFill/>
        </p:spPr>
        <p:txBody>
          <a:bodyPr wrap="square" rtlCol="0">
            <a:spAutoFit/>
          </a:bodyPr>
          <a:lstStyle>
            <a:defPPr>
              <a:defRPr kern="1200"/>
            </a:defPPr>
          </a:lstStyle>
          <a:p>
            <a:r>
              <a:rPr lang="en-US" sz="2400" u="sng" dirty="0">
                <a:latin typeface="Titillium Web" panose="00000500000000000000" pitchFamily="2" charset="0"/>
                <a:ea typeface="Open Sans" panose="020B0606030504020204" pitchFamily="34" charset="0"/>
                <a:cs typeface="Open Sans" panose="020B0606030504020204" pitchFamily="34" charset="0"/>
              </a:rPr>
              <a:t>Discussion:</a:t>
            </a:r>
          </a:p>
          <a:p>
            <a:endParaRPr lang="en-US" sz="2400" dirty="0">
              <a:latin typeface="Titillium Web" panose="00000500000000000000" pitchFamily="2" charset="0"/>
              <a:ea typeface="Open Sans" panose="020B0606030504020204" pitchFamily="34" charset="0"/>
              <a:cs typeface="Open Sans" panose="020B0606030504020204" pitchFamily="34" charset="0"/>
            </a:endParaRPr>
          </a:p>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Formation of a plateau for the accuracy between the training sets of 37440 and 49984.</a:t>
            </a:r>
          </a:p>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The energy consumption continues to increase even during the plateau.</a:t>
            </a:r>
          </a:p>
        </p:txBody>
      </p:sp>
      <p:sp>
        <p:nvSpPr>
          <p:cNvPr id="276" name="TextBox 258">
            <a:extLst>
              <a:ext uri="{FF2B5EF4-FFF2-40B4-BE49-F238E27FC236}">
                <a16:creationId xmlns:a16="http://schemas.microsoft.com/office/drawing/2014/main" id="{0B2B54A8-409E-A787-177E-330B676B6D26}"/>
              </a:ext>
            </a:extLst>
          </p:cNvPr>
          <p:cNvSpPr txBox="1"/>
          <p:nvPr/>
        </p:nvSpPr>
        <p:spPr>
          <a:xfrm>
            <a:off x="10559489" y="34476336"/>
            <a:ext cx="11531249" cy="3046988"/>
          </a:xfrm>
          <a:prstGeom prst="rect">
            <a:avLst/>
          </a:prstGeom>
          <a:noFill/>
        </p:spPr>
        <p:txBody>
          <a:bodyPr wrap="square" rtlCol="0">
            <a:spAutoFit/>
          </a:bodyPr>
          <a:lstStyle>
            <a:defPPr>
              <a:defRPr kern="1200"/>
            </a:defPPr>
          </a:lstStyle>
          <a:p>
            <a:r>
              <a:rPr lang="en-US" sz="2400" u="sng" dirty="0">
                <a:latin typeface="Titillium Web" panose="00000500000000000000" pitchFamily="2" charset="0"/>
                <a:ea typeface="Open Sans" panose="020B0606030504020204" pitchFamily="34" charset="0"/>
                <a:cs typeface="Open Sans" panose="020B0606030504020204" pitchFamily="34" charset="0"/>
              </a:rPr>
              <a:t>Discussion:</a:t>
            </a:r>
          </a:p>
          <a:p>
            <a:endParaRPr lang="en-US" sz="2400" dirty="0">
              <a:latin typeface="Titillium Web" panose="00000500000000000000" pitchFamily="2" charset="0"/>
              <a:ea typeface="Open Sans" panose="020B0606030504020204" pitchFamily="34" charset="0"/>
              <a:cs typeface="Open Sans" panose="020B0606030504020204" pitchFamily="34" charset="0"/>
            </a:endParaRPr>
          </a:p>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Reducing the training set size to 37440 images instead of 49984 could help save up to 32% of the general cost of the algorithm.</a:t>
            </a:r>
          </a:p>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Choosing certain source of energies, can reduce the cost up to 342% if the wind energy is used instead of the nuclear energy or up to 184% instead of coal.</a:t>
            </a:r>
          </a:p>
          <a:p>
            <a:pPr marL="342900" indent="-342900">
              <a:buFont typeface="Arial" panose="020B0604020202020204" pitchFamily="34" charset="0"/>
              <a:buChar char="•"/>
            </a:pPr>
            <a:endParaRPr lang="en-US" sz="2400" dirty="0">
              <a:latin typeface="Titillium Web" panose="00000500000000000000" pitchFamily="2" charset="0"/>
              <a:ea typeface="Open Sans" panose="020B0606030504020204" pitchFamily="34" charset="0"/>
              <a:cs typeface="Open Sans" panose="020B0606030504020204" pitchFamily="34" charset="0"/>
            </a:endParaRPr>
          </a:p>
          <a:p>
            <a:r>
              <a:rPr lang="en-US" sz="1800" i="1" dirty="0">
                <a:latin typeface="Titillium Web" panose="00000500000000000000" pitchFamily="2" charset="0"/>
                <a:ea typeface="Open Sans" panose="020B0606030504020204" pitchFamily="34" charset="0"/>
                <a:cs typeface="Open Sans" panose="020B0606030504020204" pitchFamily="34" charset="0"/>
              </a:rPr>
              <a:t>										</a:t>
            </a:r>
          </a:p>
        </p:txBody>
      </p:sp>
      <p:sp>
        <p:nvSpPr>
          <p:cNvPr id="277" name="TextBox 258">
            <a:extLst>
              <a:ext uri="{FF2B5EF4-FFF2-40B4-BE49-F238E27FC236}">
                <a16:creationId xmlns:a16="http://schemas.microsoft.com/office/drawing/2014/main" id="{C17FEDDC-9688-5B1C-981C-E5BDB37ADD48}"/>
              </a:ext>
            </a:extLst>
          </p:cNvPr>
          <p:cNvSpPr txBox="1"/>
          <p:nvPr/>
        </p:nvSpPr>
        <p:spPr>
          <a:xfrm>
            <a:off x="22710468" y="34359797"/>
            <a:ext cx="9442961" cy="3416320"/>
          </a:xfrm>
          <a:prstGeom prst="rect">
            <a:avLst/>
          </a:prstGeom>
          <a:noFill/>
        </p:spPr>
        <p:txBody>
          <a:bodyPr wrap="square" rtlCol="0">
            <a:spAutoFit/>
          </a:bodyPr>
          <a:lstStyle>
            <a:defPPr>
              <a:defRPr kern="1200"/>
            </a:defPPr>
          </a:lstStyle>
          <a:p>
            <a:r>
              <a:rPr lang="en-US" sz="2400" u="sng" dirty="0">
                <a:latin typeface="Titillium Web" panose="00000500000000000000" pitchFamily="2" charset="0"/>
                <a:ea typeface="Open Sans" panose="020B0606030504020204" pitchFamily="34" charset="0"/>
                <a:cs typeface="Open Sans" panose="020B0606030504020204" pitchFamily="34" charset="0"/>
              </a:rPr>
              <a:t>Discussion:</a:t>
            </a:r>
          </a:p>
          <a:p>
            <a:endParaRPr lang="en-US" sz="2400" dirty="0">
              <a:latin typeface="Titillium Web" panose="00000500000000000000" pitchFamily="2" charset="0"/>
              <a:ea typeface="Open Sans" panose="020B0606030504020204" pitchFamily="34" charset="0"/>
              <a:cs typeface="Open Sans" panose="020B0606030504020204" pitchFamily="34" charset="0"/>
            </a:endParaRPr>
          </a:p>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Reducing the training set size to 37440 images instead of 49984 could help save up to 32% of the emissions of CO2eq.</a:t>
            </a:r>
          </a:p>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Choosing certain source of energies, we can reduce the emissions up to 7025% if the wind energy is used to power the algorithm instead of the coal, and up to 2715% instead of gas.</a:t>
            </a:r>
          </a:p>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Here we can observe that the nuclear energy is the one which emits the least between all the energy, but radioactive waste is dangerous.</a:t>
            </a:r>
          </a:p>
        </p:txBody>
      </p:sp>
      <p:pic>
        <p:nvPicPr>
          <p:cNvPr id="4" name="Image 3">
            <a:extLst>
              <a:ext uri="{FF2B5EF4-FFF2-40B4-BE49-F238E27FC236}">
                <a16:creationId xmlns:a16="http://schemas.microsoft.com/office/drawing/2014/main" id="{EE636A4E-FBA7-C144-4BA7-EB222FC6CBD9}"/>
              </a:ext>
            </a:extLst>
          </p:cNvPr>
          <p:cNvPicPr>
            <a:picLocks noChangeAspect="1"/>
          </p:cNvPicPr>
          <p:nvPr/>
        </p:nvPicPr>
        <p:blipFill>
          <a:blip r:embed="rId4"/>
          <a:stretch>
            <a:fillRect/>
          </a:stretch>
        </p:blipFill>
        <p:spPr>
          <a:xfrm>
            <a:off x="611632" y="17895517"/>
            <a:ext cx="5877984" cy="5983934"/>
          </a:xfrm>
          <a:prstGeom prst="rect">
            <a:avLst/>
          </a:prstGeom>
        </p:spPr>
      </p:pic>
      <p:pic>
        <p:nvPicPr>
          <p:cNvPr id="30" name="Image 29">
            <a:extLst>
              <a:ext uri="{FF2B5EF4-FFF2-40B4-BE49-F238E27FC236}">
                <a16:creationId xmlns:a16="http://schemas.microsoft.com/office/drawing/2014/main" id="{C7F0CCC6-A9F3-F2B1-9F30-E04926004075}"/>
              </a:ext>
            </a:extLst>
          </p:cNvPr>
          <p:cNvPicPr>
            <a:picLocks noChangeAspect="1"/>
          </p:cNvPicPr>
          <p:nvPr/>
        </p:nvPicPr>
        <p:blipFill>
          <a:blip r:embed="rId5"/>
          <a:stretch>
            <a:fillRect/>
          </a:stretch>
        </p:blipFill>
        <p:spPr>
          <a:xfrm>
            <a:off x="6500653" y="18928498"/>
            <a:ext cx="3863675" cy="3929388"/>
          </a:xfrm>
          <a:prstGeom prst="rect">
            <a:avLst/>
          </a:prstGeom>
        </p:spPr>
      </p:pic>
      <p:sp>
        <p:nvSpPr>
          <p:cNvPr id="304" name="Rectangle 303">
            <a:extLst>
              <a:ext uri="{FF2B5EF4-FFF2-40B4-BE49-F238E27FC236}">
                <a16:creationId xmlns:a16="http://schemas.microsoft.com/office/drawing/2014/main" id="{0C0B6DA4-3890-D33D-3D03-FBFCE75208E1}"/>
              </a:ext>
            </a:extLst>
          </p:cNvPr>
          <p:cNvSpPr/>
          <p:nvPr/>
        </p:nvSpPr>
        <p:spPr bwMode="auto">
          <a:xfrm>
            <a:off x="15983438" y="28194753"/>
            <a:ext cx="6086185" cy="5956401"/>
          </a:xfrm>
          <a:prstGeom prst="rect">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34" name="ZoneTexte 33">
            <a:extLst>
              <a:ext uri="{FF2B5EF4-FFF2-40B4-BE49-F238E27FC236}">
                <a16:creationId xmlns:a16="http://schemas.microsoft.com/office/drawing/2014/main" id="{29BC4F97-83A5-9363-6C6B-E4C910DA5159}"/>
              </a:ext>
            </a:extLst>
          </p:cNvPr>
          <p:cNvSpPr txBox="1"/>
          <p:nvPr/>
        </p:nvSpPr>
        <p:spPr>
          <a:xfrm>
            <a:off x="11271023" y="18544088"/>
            <a:ext cx="3703377" cy="4524315"/>
          </a:xfrm>
          <a:prstGeom prst="rect">
            <a:avLst/>
          </a:prstGeom>
          <a:noFill/>
        </p:spPr>
        <p:txBody>
          <a:bodyPr wrap="square" rtlCol="0">
            <a:spAutoFit/>
          </a:bodyPr>
          <a:lstStyle/>
          <a:p>
            <a:pPr algn="ctr"/>
            <a:r>
              <a:rPr lang="en-GB" sz="3200" u="sng" dirty="0">
                <a:effectLst/>
                <a:latin typeface="Calibri Light" panose="020F0302020204030204" pitchFamily="34" charset="0"/>
                <a:ea typeface="Calibri" panose="020F0502020204030204" pitchFamily="34" charset="0"/>
                <a:cs typeface="Times New Roman" panose="02020603050405020304" pitchFamily="18" charset="0"/>
              </a:rPr>
              <a:t>Hardware:</a:t>
            </a:r>
          </a:p>
          <a:p>
            <a:pPr marL="457200" indent="-457200">
              <a:buFont typeface="Arial" panose="020B0604020202020204" pitchFamily="34" charset="0"/>
              <a:buChar char="•"/>
            </a:pPr>
            <a:r>
              <a:rPr lang="en-GB" sz="3200" dirty="0">
                <a:effectLst/>
                <a:latin typeface="Calibri Light" panose="020F0302020204030204" pitchFamily="34" charset="0"/>
                <a:ea typeface="Calibri" panose="020F0502020204030204" pitchFamily="34" charset="0"/>
                <a:cs typeface="Times New Roman" panose="02020603050405020304" pitchFamily="18" charset="0"/>
              </a:rPr>
              <a:t>Hp Z240 SFF </a:t>
            </a:r>
          </a:p>
          <a:p>
            <a:pPr marL="457200" indent="-457200">
              <a:buFont typeface="Arial" panose="020B0604020202020204" pitchFamily="34" charset="0"/>
              <a:buChar char="•"/>
            </a:pPr>
            <a:r>
              <a:rPr lang="en-GB" sz="3200" dirty="0">
                <a:effectLst/>
                <a:latin typeface="Calibri Light" panose="020F0302020204030204" pitchFamily="34" charset="0"/>
                <a:ea typeface="Calibri" panose="020F0502020204030204" pitchFamily="34" charset="0"/>
                <a:cs typeface="Times New Roman" panose="02020603050405020304" pitchFamily="18" charset="0"/>
              </a:rPr>
              <a:t>Intel ® i7-7700 </a:t>
            </a:r>
          </a:p>
          <a:p>
            <a:pPr marL="457200" indent="-457200">
              <a:buFont typeface="Arial" panose="020B0604020202020204" pitchFamily="34" charset="0"/>
              <a:buChar char="•"/>
            </a:pPr>
            <a:r>
              <a:rPr lang="en-GB" sz="3200" dirty="0">
                <a:effectLst/>
                <a:latin typeface="Calibri Light" panose="020F0302020204030204" pitchFamily="34" charset="0"/>
                <a:ea typeface="Calibri" panose="020F0502020204030204" pitchFamily="34" charset="0"/>
                <a:cs typeface="Times New Roman" panose="02020603050405020304" pitchFamily="18" charset="0"/>
              </a:rPr>
              <a:t>CPU 3.60GHz</a:t>
            </a:r>
          </a:p>
          <a:p>
            <a:pPr marL="457200" indent="-457200">
              <a:buFont typeface="Arial" panose="020B0604020202020204" pitchFamily="34" charset="0"/>
              <a:buChar char="•"/>
            </a:pPr>
            <a:r>
              <a:rPr lang="en-GB" sz="3200" dirty="0">
                <a:effectLst/>
                <a:latin typeface="Calibri Light" panose="020F0302020204030204" pitchFamily="34" charset="0"/>
                <a:ea typeface="Calibri" panose="020F0502020204030204" pitchFamily="34" charset="0"/>
                <a:cs typeface="Times New Roman" panose="02020603050405020304" pitchFamily="18" charset="0"/>
              </a:rPr>
              <a:t>8 Processors</a:t>
            </a:r>
          </a:p>
          <a:p>
            <a:pPr marL="457200" indent="-457200">
              <a:buFont typeface="Arial" panose="020B0604020202020204" pitchFamily="34" charset="0"/>
              <a:buChar char="•"/>
            </a:pPr>
            <a:r>
              <a:rPr lang="en-GB" sz="3200" dirty="0">
                <a:effectLst/>
                <a:latin typeface="Calibri Light" panose="020F0302020204030204" pitchFamily="34" charset="0"/>
                <a:ea typeface="Calibri" panose="020F0502020204030204" pitchFamily="34" charset="0"/>
                <a:cs typeface="Times New Roman" panose="02020603050405020304" pitchFamily="18" charset="0"/>
              </a:rPr>
              <a:t>Threads per core </a:t>
            </a:r>
            <a:r>
              <a:rPr lang="en-GB" sz="3200" u="sng" dirty="0">
                <a:effectLst/>
                <a:latin typeface="Calibri Light" panose="020F0302020204030204" pitchFamily="34" charset="0"/>
                <a:ea typeface="Calibri" panose="020F0502020204030204" pitchFamily="34" charset="0"/>
                <a:cs typeface="Times New Roman" panose="02020603050405020304" pitchFamily="18" charset="0"/>
              </a:rPr>
              <a:t>Software: </a:t>
            </a:r>
          </a:p>
          <a:p>
            <a:pPr marL="457200" indent="-457200">
              <a:buFont typeface="Arial" panose="020B0604020202020204" pitchFamily="34" charset="0"/>
              <a:buChar char="•"/>
            </a:pPr>
            <a:r>
              <a:rPr lang="en-GB" sz="3200" dirty="0">
                <a:effectLst/>
                <a:latin typeface="Calibri Light" panose="020F0302020204030204" pitchFamily="34" charset="0"/>
                <a:ea typeface="Calibri" panose="020F0502020204030204" pitchFamily="34" charset="0"/>
                <a:cs typeface="Times New Roman" panose="02020603050405020304" pitchFamily="18" charset="0"/>
              </a:rPr>
              <a:t>Python</a:t>
            </a:r>
          </a:p>
          <a:p>
            <a:pPr marL="457200" indent="-457200">
              <a:buFont typeface="Arial" panose="020B0604020202020204" pitchFamily="34" charset="0"/>
              <a:buChar char="•"/>
            </a:pPr>
            <a:r>
              <a:rPr lang="en-GB" sz="3200" dirty="0">
                <a:effectLst/>
                <a:latin typeface="Calibri Light" panose="020F0302020204030204" pitchFamily="34" charset="0"/>
                <a:ea typeface="Calibri" panose="020F0502020204030204" pitchFamily="34" charset="0"/>
                <a:cs typeface="Times New Roman" panose="02020603050405020304" pitchFamily="18" charset="0"/>
              </a:rPr>
              <a:t>TensorFlow </a:t>
            </a:r>
            <a:endParaRPr lang="fr-FR" sz="3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5" name="Rectangle 34">
            <a:extLst>
              <a:ext uri="{FF2B5EF4-FFF2-40B4-BE49-F238E27FC236}">
                <a16:creationId xmlns:a16="http://schemas.microsoft.com/office/drawing/2014/main" id="{B0157EDF-D4B5-8AA9-1465-5C1561D81386}"/>
              </a:ext>
            </a:extLst>
          </p:cNvPr>
          <p:cNvSpPr>
            <a:spLocks noChangeArrowheads="1"/>
          </p:cNvSpPr>
          <p:nvPr/>
        </p:nvSpPr>
        <p:spPr bwMode="auto">
          <a:xfrm>
            <a:off x="16186063" y="19353411"/>
            <a:ext cx="2823161" cy="2591109"/>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DATA</a:t>
            </a:r>
          </a:p>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Algorithm</a:t>
            </a:r>
          </a:p>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Hardware and </a:t>
            </a:r>
          </a:p>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Software</a:t>
            </a:r>
          </a:p>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resources</a:t>
            </a:r>
          </a:p>
        </p:txBody>
      </p:sp>
      <p:sp>
        <p:nvSpPr>
          <p:cNvPr id="38" name="Flèche : droite 37">
            <a:extLst>
              <a:ext uri="{FF2B5EF4-FFF2-40B4-BE49-F238E27FC236}">
                <a16:creationId xmlns:a16="http://schemas.microsoft.com/office/drawing/2014/main" id="{FF6862F2-7F75-DA0B-28CD-E41FE57618F4}"/>
              </a:ext>
            </a:extLst>
          </p:cNvPr>
          <p:cNvSpPr/>
          <p:nvPr/>
        </p:nvSpPr>
        <p:spPr bwMode="auto">
          <a:xfrm rot="6839293">
            <a:off x="19849381" y="21703287"/>
            <a:ext cx="870674" cy="419676"/>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49" name="Flèche : droite 48">
            <a:extLst>
              <a:ext uri="{FF2B5EF4-FFF2-40B4-BE49-F238E27FC236}">
                <a16:creationId xmlns:a16="http://schemas.microsoft.com/office/drawing/2014/main" id="{B5BC9E8F-07F2-0AF1-99F0-B2181FD6F051}"/>
              </a:ext>
            </a:extLst>
          </p:cNvPr>
          <p:cNvSpPr/>
          <p:nvPr/>
        </p:nvSpPr>
        <p:spPr bwMode="auto">
          <a:xfrm>
            <a:off x="28606800" y="18513283"/>
            <a:ext cx="844293" cy="432789"/>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50" name="Flèche : droite 49">
            <a:extLst>
              <a:ext uri="{FF2B5EF4-FFF2-40B4-BE49-F238E27FC236}">
                <a16:creationId xmlns:a16="http://schemas.microsoft.com/office/drawing/2014/main" id="{2CBD1049-2004-AB22-5662-43090FEB80D6}"/>
              </a:ext>
            </a:extLst>
          </p:cNvPr>
          <p:cNvSpPr/>
          <p:nvPr/>
        </p:nvSpPr>
        <p:spPr bwMode="auto">
          <a:xfrm>
            <a:off x="28521059" y="21816288"/>
            <a:ext cx="844293" cy="432789"/>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54" name="Rectangle 53">
            <a:extLst>
              <a:ext uri="{FF2B5EF4-FFF2-40B4-BE49-F238E27FC236}">
                <a16:creationId xmlns:a16="http://schemas.microsoft.com/office/drawing/2014/main" id="{23DCB6F9-5A86-F94D-8EF4-107F2428F82C}"/>
              </a:ext>
            </a:extLst>
          </p:cNvPr>
          <p:cNvSpPr>
            <a:spLocks noChangeArrowheads="1"/>
          </p:cNvSpPr>
          <p:nvPr/>
        </p:nvSpPr>
        <p:spPr bwMode="auto">
          <a:xfrm>
            <a:off x="29589167" y="18111217"/>
            <a:ext cx="1856114" cy="1472350"/>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Cost per</a:t>
            </a:r>
          </a:p>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 energy </a:t>
            </a:r>
          </a:p>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source</a:t>
            </a:r>
          </a:p>
        </p:txBody>
      </p:sp>
      <p:sp>
        <p:nvSpPr>
          <p:cNvPr id="55" name="Rectangle 54">
            <a:extLst>
              <a:ext uri="{FF2B5EF4-FFF2-40B4-BE49-F238E27FC236}">
                <a16:creationId xmlns:a16="http://schemas.microsoft.com/office/drawing/2014/main" id="{ECF3864A-3D1E-90F6-D5F6-350D1E2832E6}"/>
              </a:ext>
            </a:extLst>
          </p:cNvPr>
          <p:cNvSpPr>
            <a:spLocks noChangeArrowheads="1"/>
          </p:cNvSpPr>
          <p:nvPr/>
        </p:nvSpPr>
        <p:spPr bwMode="auto">
          <a:xfrm>
            <a:off x="29526350" y="21350540"/>
            <a:ext cx="1856114" cy="1472350"/>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CO2eq per</a:t>
            </a:r>
          </a:p>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energy </a:t>
            </a:r>
          </a:p>
          <a:p>
            <a:pP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source</a:t>
            </a:r>
          </a:p>
        </p:txBody>
      </p:sp>
      <p:graphicFrame>
        <p:nvGraphicFramePr>
          <p:cNvPr id="1030" name="Tableau 1029">
            <a:extLst>
              <a:ext uri="{FF2B5EF4-FFF2-40B4-BE49-F238E27FC236}">
                <a16:creationId xmlns:a16="http://schemas.microsoft.com/office/drawing/2014/main" id="{071B20E9-C075-ADA8-4843-9E1495FE9CCE}"/>
              </a:ext>
            </a:extLst>
          </p:cNvPr>
          <p:cNvGraphicFramePr>
            <a:graphicFrameLocks noGrp="1"/>
          </p:cNvGraphicFramePr>
          <p:nvPr>
            <p:extLst>
              <p:ext uri="{D42A27DB-BD31-4B8C-83A1-F6EECF244321}">
                <p14:modId xmlns:p14="http://schemas.microsoft.com/office/powerpoint/2010/main" val="2752208274"/>
              </p:ext>
            </p:extLst>
          </p:nvPr>
        </p:nvGraphicFramePr>
        <p:xfrm>
          <a:off x="19993982" y="16761676"/>
          <a:ext cx="5112945" cy="1955837"/>
        </p:xfrm>
        <a:graphic>
          <a:graphicData uri="http://schemas.openxmlformats.org/drawingml/2006/table">
            <a:tbl>
              <a:tblPr/>
              <a:tblGrid>
                <a:gridCol w="923174">
                  <a:extLst>
                    <a:ext uri="{9D8B030D-6E8A-4147-A177-3AD203B41FA5}">
                      <a16:colId xmlns:a16="http://schemas.microsoft.com/office/drawing/2014/main" val="4247672734"/>
                    </a:ext>
                  </a:extLst>
                </a:gridCol>
                <a:gridCol w="736421">
                  <a:extLst>
                    <a:ext uri="{9D8B030D-6E8A-4147-A177-3AD203B41FA5}">
                      <a16:colId xmlns:a16="http://schemas.microsoft.com/office/drawing/2014/main" val="3130460254"/>
                    </a:ext>
                  </a:extLst>
                </a:gridCol>
                <a:gridCol w="1157233">
                  <a:extLst>
                    <a:ext uri="{9D8B030D-6E8A-4147-A177-3AD203B41FA5}">
                      <a16:colId xmlns:a16="http://schemas.microsoft.com/office/drawing/2014/main" val="2816407721"/>
                    </a:ext>
                  </a:extLst>
                </a:gridCol>
                <a:gridCol w="736421">
                  <a:extLst>
                    <a:ext uri="{9D8B030D-6E8A-4147-A177-3AD203B41FA5}">
                      <a16:colId xmlns:a16="http://schemas.microsoft.com/office/drawing/2014/main" val="2683066355"/>
                    </a:ext>
                  </a:extLst>
                </a:gridCol>
                <a:gridCol w="841624">
                  <a:extLst>
                    <a:ext uri="{9D8B030D-6E8A-4147-A177-3AD203B41FA5}">
                      <a16:colId xmlns:a16="http://schemas.microsoft.com/office/drawing/2014/main" val="4053340261"/>
                    </a:ext>
                  </a:extLst>
                </a:gridCol>
                <a:gridCol w="718072">
                  <a:extLst>
                    <a:ext uri="{9D8B030D-6E8A-4147-A177-3AD203B41FA5}">
                      <a16:colId xmlns:a16="http://schemas.microsoft.com/office/drawing/2014/main" val="1005517006"/>
                    </a:ext>
                  </a:extLst>
                </a:gridCol>
              </a:tblGrid>
              <a:tr h="1033798">
                <a:tc>
                  <a:txBody>
                    <a:bodyPr/>
                    <a:lstStyle/>
                    <a:p>
                      <a:pPr algn="ctr" rtl="0" fontAlgn="ctr"/>
                      <a:r>
                        <a:rPr lang="fr-FR" sz="1100" b="0" i="0" u="none" strike="noStrike">
                          <a:solidFill>
                            <a:srgbClr val="000000"/>
                          </a:solidFill>
                          <a:effectLst/>
                          <a:latin typeface="Calibri" panose="020F0502020204030204" pitchFamily="34" charset="0"/>
                        </a:rPr>
                        <a:t>Energy source</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rtl="0" fontAlgn="ctr"/>
                      <a:r>
                        <a:rPr lang="fr-FR" sz="1100" b="0" i="0" u="none" strike="noStrike">
                          <a:solidFill>
                            <a:srgbClr val="000000"/>
                          </a:solidFill>
                          <a:effectLst/>
                          <a:latin typeface="Calibri" panose="020F0502020204030204" pitchFamily="34" charset="0"/>
                        </a:rPr>
                        <a:t>Coal</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rtl="0" fontAlgn="ctr"/>
                      <a:r>
                        <a:rPr lang="fr-FR" sz="1100" b="0" i="0" u="none" strike="noStrike">
                          <a:solidFill>
                            <a:srgbClr val="000000"/>
                          </a:solidFill>
                          <a:effectLst/>
                          <a:latin typeface="Calibri" panose="020F0502020204030204" pitchFamily="34" charset="0"/>
                        </a:rPr>
                        <a:t>Gas (combined cycle)</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rtl="0" fontAlgn="ctr"/>
                      <a:r>
                        <a:rPr lang="fr-FR" sz="1100" b="0" i="0" u="none" strike="noStrike">
                          <a:solidFill>
                            <a:srgbClr val="000000"/>
                          </a:solidFill>
                          <a:effectLst/>
                          <a:latin typeface="Calibri" panose="020F0502020204030204" pitchFamily="34" charset="0"/>
                        </a:rPr>
                        <a:t>Wind</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rtl="0" fontAlgn="ctr"/>
                      <a:r>
                        <a:rPr lang="fr-FR" sz="1100" b="0" i="0" u="none" strike="noStrike">
                          <a:solidFill>
                            <a:srgbClr val="000000"/>
                          </a:solidFill>
                          <a:effectLst/>
                          <a:latin typeface="Calibri" panose="020F0502020204030204" pitchFamily="34" charset="0"/>
                        </a:rPr>
                        <a:t>Nuclear</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rtl="0" fontAlgn="ctr"/>
                      <a:r>
                        <a:rPr lang="fr-FR" sz="1100" b="0" i="0" u="none" strike="noStrike" dirty="0">
                          <a:solidFill>
                            <a:srgbClr val="000000"/>
                          </a:solidFill>
                          <a:effectLst/>
                          <a:latin typeface="Calibri" panose="020F0502020204030204" pitchFamily="34" charset="0"/>
                        </a:rPr>
                        <a:t>Solar</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399769519"/>
                  </a:ext>
                </a:extLst>
              </a:tr>
              <a:tr h="922039">
                <a:tc>
                  <a:txBody>
                    <a:bodyPr/>
                    <a:lstStyle/>
                    <a:p>
                      <a:pPr algn="ctr" rtl="0" fontAlgn="ctr"/>
                      <a:r>
                        <a:rPr lang="en-US" sz="1100" b="0" i="0" u="none" strike="noStrike">
                          <a:solidFill>
                            <a:srgbClr val="000000"/>
                          </a:solidFill>
                          <a:effectLst/>
                          <a:latin typeface="Calibri" panose="020F0502020204030204" pitchFamily="34" charset="0"/>
                        </a:rPr>
                        <a:t>Price in USD per kWh</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rtl="0" fontAlgn="ctr"/>
                      <a:r>
                        <a:rPr lang="fr-FR" sz="1100" b="0" i="0" u="none" strike="noStrike" dirty="0">
                          <a:solidFill>
                            <a:srgbClr val="000000"/>
                          </a:solidFill>
                          <a:effectLst/>
                          <a:latin typeface="Calibri" panose="020F0502020204030204" pitchFamily="34" charset="0"/>
                        </a:rPr>
                        <a:t>0.108</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rtl="0" fontAlgn="ctr"/>
                      <a:r>
                        <a:rPr lang="fr-FR" sz="1100" b="0" i="0" u="none" strike="noStrike" dirty="0">
                          <a:solidFill>
                            <a:srgbClr val="000000"/>
                          </a:solidFill>
                          <a:effectLst/>
                          <a:latin typeface="Calibri" panose="020F0502020204030204" pitchFamily="34" charset="0"/>
                        </a:rPr>
                        <a:t>0.06</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rtl="0" fontAlgn="ctr"/>
                      <a:r>
                        <a:rPr lang="fr-FR" sz="1100" b="0" i="0" u="none" strike="noStrike" dirty="0">
                          <a:solidFill>
                            <a:srgbClr val="000000"/>
                          </a:solidFill>
                          <a:effectLst/>
                          <a:latin typeface="Calibri" panose="020F0502020204030204" pitchFamily="34" charset="0"/>
                        </a:rPr>
                        <a:t>0.038</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rtl="0" fontAlgn="ctr"/>
                      <a:r>
                        <a:rPr lang="fr-FR" sz="1100" b="0" i="0" u="none" strike="noStrike" dirty="0">
                          <a:solidFill>
                            <a:srgbClr val="000000"/>
                          </a:solidFill>
                          <a:effectLst/>
                          <a:latin typeface="Calibri" panose="020F0502020204030204" pitchFamily="34" charset="0"/>
                        </a:rPr>
                        <a:t>0.168</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rtl="0" fontAlgn="ctr"/>
                      <a:r>
                        <a:rPr lang="fr-FR" sz="1100" b="0" i="0" u="none" strike="noStrike" dirty="0">
                          <a:solidFill>
                            <a:srgbClr val="000000"/>
                          </a:solidFill>
                          <a:effectLst/>
                          <a:latin typeface="Calibri" panose="020F0502020204030204" pitchFamily="34" charset="0"/>
                        </a:rPr>
                        <a:t>0.036</a:t>
                      </a:r>
                    </a:p>
                  </a:txBody>
                  <a:tcPr marL="0" marR="0" marT="0" marB="0" anchor="ctr">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614303109"/>
                  </a:ext>
                </a:extLst>
              </a:tr>
            </a:tbl>
          </a:graphicData>
        </a:graphic>
      </p:graphicFrame>
      <p:sp>
        <p:nvSpPr>
          <p:cNvPr id="1032" name="Flèche : droite 1031">
            <a:extLst>
              <a:ext uri="{FF2B5EF4-FFF2-40B4-BE49-F238E27FC236}">
                <a16:creationId xmlns:a16="http://schemas.microsoft.com/office/drawing/2014/main" id="{8D361C00-1397-16CE-83F2-B30F08D79BE3}"/>
              </a:ext>
            </a:extLst>
          </p:cNvPr>
          <p:cNvSpPr/>
          <p:nvPr/>
        </p:nvSpPr>
        <p:spPr bwMode="auto">
          <a:xfrm rot="1565388">
            <a:off x="25515918" y="17623348"/>
            <a:ext cx="844293" cy="432789"/>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1033" name="ZoneTexte 1032">
            <a:extLst>
              <a:ext uri="{FF2B5EF4-FFF2-40B4-BE49-F238E27FC236}">
                <a16:creationId xmlns:a16="http://schemas.microsoft.com/office/drawing/2014/main" id="{607567DD-B4A8-27DA-DCA7-5E4A8BBB4AC0}"/>
              </a:ext>
            </a:extLst>
          </p:cNvPr>
          <p:cNvSpPr txBox="1"/>
          <p:nvPr/>
        </p:nvSpPr>
        <p:spPr>
          <a:xfrm>
            <a:off x="20854936" y="18811470"/>
            <a:ext cx="3850321" cy="461665"/>
          </a:xfrm>
          <a:prstGeom prst="rect">
            <a:avLst/>
          </a:prstGeom>
          <a:noFill/>
        </p:spPr>
        <p:txBody>
          <a:bodyPr wrap="square" rtlCol="0">
            <a:spAutoFit/>
          </a:bodyPr>
          <a:lstStyle/>
          <a:p>
            <a:r>
              <a:rPr lang="fr-FR" sz="2400" u="sng" dirty="0" err="1">
                <a:solidFill>
                  <a:schemeClr val="dk1"/>
                </a:solidFill>
                <a:latin typeface="Titillium Web" panose="00000500000000000000" pitchFamily="2" charset="0"/>
                <a:ea typeface="Open Sans" panose="020B0606030504020204" pitchFamily="34" charset="0"/>
                <a:cs typeface="Open Sans" panose="020B0606030504020204" pitchFamily="34" charset="0"/>
              </a:rPr>
              <a:t>Levelized</a:t>
            </a:r>
            <a:r>
              <a:rPr lang="fr-FR" sz="2400" u="sng" dirty="0">
                <a:solidFill>
                  <a:schemeClr val="dk1"/>
                </a:solidFill>
                <a:latin typeface="Titillium Web" panose="00000500000000000000" pitchFamily="2" charset="0"/>
                <a:ea typeface="Open Sans" panose="020B0606030504020204" pitchFamily="34" charset="0"/>
                <a:cs typeface="Open Sans" panose="020B0606030504020204" pitchFamily="34" charset="0"/>
              </a:rPr>
              <a:t> </a:t>
            </a:r>
            <a:r>
              <a:rPr lang="fr-FR" sz="2400" u="sng" dirty="0" err="1">
                <a:solidFill>
                  <a:schemeClr val="dk1"/>
                </a:solidFill>
                <a:latin typeface="Titillium Web" panose="00000500000000000000" pitchFamily="2" charset="0"/>
                <a:ea typeface="Open Sans" panose="020B0606030504020204" pitchFamily="34" charset="0"/>
                <a:cs typeface="Open Sans" panose="020B0606030504020204" pitchFamily="34" charset="0"/>
              </a:rPr>
              <a:t>Cost</a:t>
            </a:r>
            <a:r>
              <a:rPr lang="fr-FR" sz="2400" u="sng" dirty="0">
                <a:solidFill>
                  <a:schemeClr val="dk1"/>
                </a:solidFill>
                <a:latin typeface="Titillium Web" panose="00000500000000000000" pitchFamily="2" charset="0"/>
                <a:ea typeface="Open Sans" panose="020B0606030504020204" pitchFamily="34" charset="0"/>
                <a:cs typeface="Open Sans" panose="020B0606030504020204" pitchFamily="34" charset="0"/>
              </a:rPr>
              <a:t> of Energy [6]</a:t>
            </a:r>
          </a:p>
        </p:txBody>
      </p:sp>
      <p:pic>
        <p:nvPicPr>
          <p:cNvPr id="1035" name="Image 1034">
            <a:extLst>
              <a:ext uri="{FF2B5EF4-FFF2-40B4-BE49-F238E27FC236}">
                <a16:creationId xmlns:a16="http://schemas.microsoft.com/office/drawing/2014/main" id="{A6BE0310-4E86-A5DD-3415-B3BA1D09734C}"/>
              </a:ext>
            </a:extLst>
          </p:cNvPr>
          <p:cNvPicPr>
            <a:picLocks noChangeAspect="1"/>
          </p:cNvPicPr>
          <p:nvPr/>
        </p:nvPicPr>
        <p:blipFill>
          <a:blip r:embed="rId6"/>
          <a:stretch>
            <a:fillRect/>
          </a:stretch>
        </p:blipFill>
        <p:spPr>
          <a:xfrm>
            <a:off x="18627755" y="22857886"/>
            <a:ext cx="6980978" cy="2110341"/>
          </a:xfrm>
          <a:prstGeom prst="rect">
            <a:avLst/>
          </a:prstGeom>
        </p:spPr>
      </p:pic>
      <p:sp>
        <p:nvSpPr>
          <p:cNvPr id="1036" name="ZoneTexte 1035">
            <a:extLst>
              <a:ext uri="{FF2B5EF4-FFF2-40B4-BE49-F238E27FC236}">
                <a16:creationId xmlns:a16="http://schemas.microsoft.com/office/drawing/2014/main" id="{A1D0D0E6-1F0E-C05D-50D7-1359994603F6}"/>
              </a:ext>
            </a:extLst>
          </p:cNvPr>
          <p:cNvSpPr txBox="1"/>
          <p:nvPr/>
        </p:nvSpPr>
        <p:spPr>
          <a:xfrm>
            <a:off x="20138898" y="25077439"/>
            <a:ext cx="4627857" cy="461665"/>
          </a:xfrm>
          <a:prstGeom prst="rect">
            <a:avLst/>
          </a:prstGeom>
          <a:noFill/>
        </p:spPr>
        <p:txBody>
          <a:bodyPr wrap="square" rtlCol="0">
            <a:spAutoFit/>
          </a:bodyPr>
          <a:lstStyle/>
          <a:p>
            <a:r>
              <a:rPr lang="fr-FR" sz="2400" u="sng" dirty="0">
                <a:solidFill>
                  <a:schemeClr val="dk1"/>
                </a:solidFill>
                <a:latin typeface="Titillium Web" panose="00000500000000000000" pitchFamily="2" charset="0"/>
                <a:ea typeface="Open Sans" panose="020B0606030504020204" pitchFamily="34" charset="0"/>
                <a:cs typeface="Open Sans" panose="020B0606030504020204" pitchFamily="34" charset="0"/>
              </a:rPr>
              <a:t>Life Cycle </a:t>
            </a:r>
            <a:r>
              <a:rPr lang="fr-FR" sz="2400" u="sng" dirty="0" err="1">
                <a:solidFill>
                  <a:schemeClr val="dk1"/>
                </a:solidFill>
                <a:latin typeface="Titillium Web" panose="00000500000000000000" pitchFamily="2" charset="0"/>
                <a:ea typeface="Open Sans" panose="020B0606030504020204" pitchFamily="34" charset="0"/>
                <a:cs typeface="Open Sans" panose="020B0606030504020204" pitchFamily="34" charset="0"/>
              </a:rPr>
              <a:t>Analysis</a:t>
            </a:r>
            <a:r>
              <a:rPr lang="fr-FR" sz="2400" u="sng" dirty="0">
                <a:solidFill>
                  <a:schemeClr val="dk1"/>
                </a:solidFill>
                <a:latin typeface="Titillium Web" panose="00000500000000000000" pitchFamily="2" charset="0"/>
                <a:ea typeface="Open Sans" panose="020B0606030504020204" pitchFamily="34" charset="0"/>
                <a:cs typeface="Open Sans" panose="020B0606030504020204" pitchFamily="34" charset="0"/>
              </a:rPr>
              <a:t> of </a:t>
            </a:r>
            <a:r>
              <a:rPr lang="fr-FR" sz="2400" u="sng" dirty="0" err="1">
                <a:solidFill>
                  <a:schemeClr val="dk1"/>
                </a:solidFill>
                <a:latin typeface="Titillium Web" panose="00000500000000000000" pitchFamily="2" charset="0"/>
                <a:ea typeface="Open Sans" panose="020B0606030504020204" pitchFamily="34" charset="0"/>
                <a:cs typeface="Open Sans" panose="020B0606030504020204" pitchFamily="34" charset="0"/>
              </a:rPr>
              <a:t>energies</a:t>
            </a:r>
            <a:r>
              <a:rPr lang="fr-FR" sz="2400" u="sng" dirty="0">
                <a:solidFill>
                  <a:schemeClr val="dk1"/>
                </a:solidFill>
                <a:latin typeface="Titillium Web" panose="00000500000000000000" pitchFamily="2" charset="0"/>
                <a:ea typeface="Open Sans" panose="020B0606030504020204" pitchFamily="34" charset="0"/>
                <a:cs typeface="Open Sans" panose="020B0606030504020204" pitchFamily="34" charset="0"/>
              </a:rPr>
              <a:t>[5]</a:t>
            </a:r>
          </a:p>
        </p:txBody>
      </p:sp>
      <p:sp>
        <p:nvSpPr>
          <p:cNvPr id="283" name="Flèche : droite 282">
            <a:extLst>
              <a:ext uri="{FF2B5EF4-FFF2-40B4-BE49-F238E27FC236}">
                <a16:creationId xmlns:a16="http://schemas.microsoft.com/office/drawing/2014/main" id="{6759A6F9-7872-496A-393D-A9937AE667FC}"/>
              </a:ext>
            </a:extLst>
          </p:cNvPr>
          <p:cNvSpPr/>
          <p:nvPr/>
        </p:nvSpPr>
        <p:spPr bwMode="auto">
          <a:xfrm rot="19699949">
            <a:off x="25608903" y="22608750"/>
            <a:ext cx="844293" cy="432789"/>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284" name="TextBox 258">
            <a:extLst>
              <a:ext uri="{FF2B5EF4-FFF2-40B4-BE49-F238E27FC236}">
                <a16:creationId xmlns:a16="http://schemas.microsoft.com/office/drawing/2014/main" id="{49FA62A8-08AA-3E5A-9368-076B6CA16457}"/>
              </a:ext>
            </a:extLst>
          </p:cNvPr>
          <p:cNvSpPr txBox="1"/>
          <p:nvPr/>
        </p:nvSpPr>
        <p:spPr>
          <a:xfrm>
            <a:off x="518759" y="13491706"/>
            <a:ext cx="15457982" cy="1200329"/>
          </a:xfrm>
          <a:prstGeom prst="rect">
            <a:avLst/>
          </a:prstGeom>
          <a:noFill/>
        </p:spPr>
        <p:txBody>
          <a:bodyPr wrap="square" rtlCol="0">
            <a:spAutoFit/>
          </a:bodyPr>
          <a:lstStyle>
            <a:defPPr>
              <a:defRPr kern="1200"/>
            </a:defPPr>
          </a:lstStyle>
          <a:p>
            <a:r>
              <a:rPr lang="en-US" sz="2400" dirty="0">
                <a:latin typeface="Titillium Web" panose="00000500000000000000" pitchFamily="2" charset="0"/>
                <a:ea typeface="Open Sans" panose="020B0606030504020204" pitchFamily="34" charset="0"/>
                <a:cs typeface="Open Sans" panose="020B0606030504020204" pitchFamily="34" charset="0"/>
              </a:rPr>
              <a:t>Can we reduce the cost and environmental impact of artificial intelligence while maintaining the same performance and results and by reducing the data resources in order to achieve a digital, economic and ecologic sobriety and therefore a green AI?</a:t>
            </a:r>
          </a:p>
        </p:txBody>
      </p:sp>
      <p:sp>
        <p:nvSpPr>
          <p:cNvPr id="285" name="TextBox 258">
            <a:extLst>
              <a:ext uri="{FF2B5EF4-FFF2-40B4-BE49-F238E27FC236}">
                <a16:creationId xmlns:a16="http://schemas.microsoft.com/office/drawing/2014/main" id="{2A9E2C0E-DCC5-0F5D-6982-7847730315A6}"/>
              </a:ext>
            </a:extLst>
          </p:cNvPr>
          <p:cNvSpPr txBox="1"/>
          <p:nvPr/>
        </p:nvSpPr>
        <p:spPr>
          <a:xfrm>
            <a:off x="488366" y="7686554"/>
            <a:ext cx="15321423" cy="4154984"/>
          </a:xfrm>
          <a:prstGeom prst="rect">
            <a:avLst/>
          </a:prstGeom>
          <a:noFill/>
        </p:spPr>
        <p:txBody>
          <a:bodyPr wrap="square" rtlCol="0">
            <a:spAutoFit/>
          </a:bodyPr>
          <a:lstStyle>
            <a:defPPr>
              <a:defRPr kern="1200"/>
            </a:defPPr>
          </a:lstStyle>
          <a:p>
            <a:r>
              <a:rPr lang="en-US" sz="2400" dirty="0">
                <a:latin typeface="Titillium Web" panose="00000500000000000000" pitchFamily="2" charset="0"/>
                <a:ea typeface="Open Sans" panose="020B0606030504020204" pitchFamily="34" charset="0"/>
                <a:cs typeface="Open Sans" panose="020B0606030504020204" pitchFamily="34" charset="0"/>
              </a:rPr>
              <a:t>The ecological and digital transitions represent two major challenges for our time. However, increasing the capacity required to improve algorithms for processing operations may go against the environmental preservation that is essential to the ecological transition. Many analyses and studies show that Artificial Intelligence (AI) can have a negative impact on the environment .  In 2018, researchers proved that the computation used in various AI training models doubled every 3.4 months since 2012, representing a 300,000% increase. MIT researchers have estimated the carbon footprint of four AI models (GPT-2, BERT, </a:t>
            </a:r>
            <a:r>
              <a:rPr lang="en-US" sz="2400" dirty="0" err="1">
                <a:latin typeface="Titillium Web" panose="00000500000000000000" pitchFamily="2" charset="0"/>
                <a:ea typeface="Open Sans" panose="020B0606030504020204" pitchFamily="34" charset="0"/>
                <a:cs typeface="Open Sans" panose="020B0606030504020204" pitchFamily="34" charset="0"/>
              </a:rPr>
              <a:t>ELMo</a:t>
            </a:r>
            <a:r>
              <a:rPr lang="en-US" sz="2400" dirty="0">
                <a:latin typeface="Titillium Web" panose="00000500000000000000" pitchFamily="2" charset="0"/>
                <a:ea typeface="Open Sans" panose="020B0606030504020204" pitchFamily="34" charset="0"/>
                <a:cs typeface="Open Sans" panose="020B0606030504020204" pitchFamily="34" charset="0"/>
              </a:rPr>
              <a:t>, Transformer) and training just one model could generate around 282 tones of CO2 equivalent (5x more than an American car over its entire life cycle). Paradoxically, it was also shown that artificial intelligence could be a key tool in the fight against climate change, making artificial intelligence a necessity for the future. </a:t>
            </a:r>
          </a:p>
          <a:p>
            <a:r>
              <a:rPr lang="en-US" sz="2400" dirty="0">
                <a:latin typeface="Titillium Web" panose="00000500000000000000" pitchFamily="2" charset="0"/>
                <a:ea typeface="Open Sans" panose="020B0606030504020204" pitchFamily="34" charset="0"/>
                <a:cs typeface="Open Sans" panose="020B0606030504020204" pitchFamily="34" charset="0"/>
              </a:rPr>
              <a:t>In this work, we will demonstrate that it is possible to implement an approach and a method that help achieve "digital" "economic" and "ecologic" sobriety. </a:t>
            </a:r>
          </a:p>
        </p:txBody>
      </p:sp>
      <p:sp>
        <p:nvSpPr>
          <p:cNvPr id="286" name="TextBox 258">
            <a:extLst>
              <a:ext uri="{FF2B5EF4-FFF2-40B4-BE49-F238E27FC236}">
                <a16:creationId xmlns:a16="http://schemas.microsoft.com/office/drawing/2014/main" id="{0F439856-4C99-BAC7-FF95-0AC913D8C7A6}"/>
              </a:ext>
            </a:extLst>
          </p:cNvPr>
          <p:cNvSpPr txBox="1"/>
          <p:nvPr/>
        </p:nvSpPr>
        <p:spPr>
          <a:xfrm>
            <a:off x="755985" y="39360219"/>
            <a:ext cx="15220755" cy="4154984"/>
          </a:xfrm>
          <a:prstGeom prst="rect">
            <a:avLst/>
          </a:prstGeom>
          <a:noFill/>
        </p:spPr>
        <p:txBody>
          <a:bodyPr wrap="square" rtlCol="0">
            <a:spAutoFit/>
          </a:bodyPr>
          <a:lstStyle>
            <a:defPPr>
              <a:defRPr kern="1200"/>
            </a:defPPr>
          </a:lstStyle>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After running the same algorithm multiple times with different size of training sets, we were able to conclude that it is possible to reduce the cost as well as the energy consumption of an algorithm without altering the performances of the algorithm. By reducing the size of the training set from 49984 to 37440 we should be able to reduce the cost and the energy consumption by 32%. Moreover, by choosing some energy instead of others we can also reduce significantly the cost of the algorithm as well as its emission.</a:t>
            </a:r>
          </a:p>
          <a:p>
            <a:pPr marL="342900" indent="-342900">
              <a:buFont typeface="Arial" panose="020B0604020202020204" pitchFamily="34" charset="0"/>
              <a:buChar char="•"/>
            </a:pPr>
            <a:endParaRPr lang="en-US" sz="2400" dirty="0">
              <a:latin typeface="Titillium Web" panose="00000500000000000000" pitchFamily="2" charset="0"/>
              <a:ea typeface="Open Sans" panose="020B0606030504020204" pitchFamily="34" charset="0"/>
              <a:cs typeface="Open Sans" panose="020B0606030504020204" pitchFamily="34" charset="0"/>
            </a:endParaRPr>
          </a:p>
          <a:p>
            <a:pPr marL="342900" indent="-342900">
              <a:buFont typeface="Arial" panose="020B0604020202020204" pitchFamily="34" charset="0"/>
              <a:buChar char="•"/>
            </a:pPr>
            <a:r>
              <a:rPr lang="en-US" sz="2400" dirty="0">
                <a:latin typeface="Titillium Web" panose="00000500000000000000" pitchFamily="2" charset="0"/>
                <a:ea typeface="Open Sans" panose="020B0606030504020204" pitchFamily="34" charset="0"/>
                <a:cs typeface="Open Sans" panose="020B0606030504020204" pitchFamily="34" charset="0"/>
              </a:rPr>
              <a:t>Now that our hypothesis has been confirmed on a small algorithm, our future work will be to:</a:t>
            </a:r>
          </a:p>
          <a:p>
            <a:r>
              <a:rPr lang="en-US" sz="2400" dirty="0">
                <a:latin typeface="Titillium Web" panose="00000500000000000000" pitchFamily="2" charset="0"/>
                <a:ea typeface="Open Sans" panose="020B0606030504020204" pitchFamily="34" charset="0"/>
                <a:cs typeface="Open Sans" panose="020B0606030504020204" pitchFamily="34" charset="0"/>
              </a:rPr>
              <a:t>	-   Apply this method on bigger CNN structures such as </a:t>
            </a:r>
            <a:r>
              <a:rPr lang="en-US" sz="2400" dirty="0" err="1">
                <a:latin typeface="Titillium Web" panose="00000500000000000000" pitchFamily="2" charset="0"/>
                <a:ea typeface="Open Sans" panose="020B0606030504020204" pitchFamily="34" charset="0"/>
                <a:cs typeface="Open Sans" panose="020B0606030504020204" pitchFamily="34" charset="0"/>
              </a:rPr>
              <a:t>AlexNet</a:t>
            </a:r>
            <a:r>
              <a:rPr lang="en-US" sz="2400" dirty="0">
                <a:latin typeface="Titillium Web" panose="00000500000000000000" pitchFamily="2" charset="0"/>
                <a:ea typeface="Open Sans" panose="020B0606030504020204" pitchFamily="34" charset="0"/>
                <a:cs typeface="Open Sans" panose="020B0606030504020204" pitchFamily="34" charset="0"/>
              </a:rPr>
              <a:t>.</a:t>
            </a:r>
          </a:p>
          <a:p>
            <a:r>
              <a:rPr lang="en-US" sz="2400" dirty="0">
                <a:latin typeface="Titillium Web" panose="00000500000000000000" pitchFamily="2" charset="0"/>
                <a:ea typeface="Open Sans" panose="020B0606030504020204" pitchFamily="34" charset="0"/>
                <a:cs typeface="Open Sans" panose="020B0606030504020204" pitchFamily="34" charset="0"/>
              </a:rPr>
              <a:t>	-   Add the notion of dynamic cost.</a:t>
            </a:r>
          </a:p>
          <a:p>
            <a:r>
              <a:rPr lang="en-US" sz="2400" dirty="0">
                <a:latin typeface="Titillium Web" panose="00000500000000000000" pitchFamily="2" charset="0"/>
                <a:ea typeface="Open Sans" panose="020B0606030504020204" pitchFamily="34" charset="0"/>
                <a:cs typeface="Open Sans" panose="020B0606030504020204" pitchFamily="34" charset="0"/>
              </a:rPr>
              <a:t>	-   Expand the environmental impact to more than CO2eq emissions.</a:t>
            </a:r>
          </a:p>
          <a:p>
            <a:pPr marL="342900" indent="-342900">
              <a:buFont typeface="Arial" panose="020B0604020202020204" pitchFamily="34" charset="0"/>
              <a:buChar char="•"/>
            </a:pPr>
            <a:endParaRPr lang="en-US" sz="2400" dirty="0">
              <a:latin typeface="Titillium Web" panose="00000500000000000000" pitchFamily="2" charset="0"/>
              <a:ea typeface="Open Sans" panose="020B0606030504020204" pitchFamily="34" charset="0"/>
              <a:cs typeface="Open Sans" panose="020B0606030504020204" pitchFamily="34" charset="0"/>
            </a:endParaRPr>
          </a:p>
        </p:txBody>
      </p:sp>
      <p:graphicFrame>
        <p:nvGraphicFramePr>
          <p:cNvPr id="294" name="Tableau 293">
            <a:extLst>
              <a:ext uri="{FF2B5EF4-FFF2-40B4-BE49-F238E27FC236}">
                <a16:creationId xmlns:a16="http://schemas.microsoft.com/office/drawing/2014/main" id="{5DEC77CD-4675-545E-574E-D668C535110C}"/>
              </a:ext>
            </a:extLst>
          </p:cNvPr>
          <p:cNvGraphicFramePr>
            <a:graphicFrameLocks noGrp="1"/>
          </p:cNvGraphicFramePr>
          <p:nvPr>
            <p:extLst>
              <p:ext uri="{D42A27DB-BD31-4B8C-83A1-F6EECF244321}">
                <p14:modId xmlns:p14="http://schemas.microsoft.com/office/powerpoint/2010/main" val="1872418788"/>
              </p:ext>
            </p:extLst>
          </p:nvPr>
        </p:nvGraphicFramePr>
        <p:xfrm>
          <a:off x="868269" y="28608027"/>
          <a:ext cx="8812471" cy="1621825"/>
        </p:xfrm>
        <a:graphic>
          <a:graphicData uri="http://schemas.openxmlformats.org/drawingml/2006/table">
            <a:tbl>
              <a:tblPr/>
              <a:tblGrid>
                <a:gridCol w="2257741">
                  <a:extLst>
                    <a:ext uri="{9D8B030D-6E8A-4147-A177-3AD203B41FA5}">
                      <a16:colId xmlns:a16="http://schemas.microsoft.com/office/drawing/2014/main" val="349521516"/>
                    </a:ext>
                  </a:extLst>
                </a:gridCol>
                <a:gridCol w="903096">
                  <a:extLst>
                    <a:ext uri="{9D8B030D-6E8A-4147-A177-3AD203B41FA5}">
                      <a16:colId xmlns:a16="http://schemas.microsoft.com/office/drawing/2014/main" val="883698314"/>
                    </a:ext>
                  </a:extLst>
                </a:gridCol>
                <a:gridCol w="1689664">
                  <a:extLst>
                    <a:ext uri="{9D8B030D-6E8A-4147-A177-3AD203B41FA5}">
                      <a16:colId xmlns:a16="http://schemas.microsoft.com/office/drawing/2014/main" val="3399244211"/>
                    </a:ext>
                  </a:extLst>
                </a:gridCol>
                <a:gridCol w="903096">
                  <a:extLst>
                    <a:ext uri="{9D8B030D-6E8A-4147-A177-3AD203B41FA5}">
                      <a16:colId xmlns:a16="http://schemas.microsoft.com/office/drawing/2014/main" val="2581860105"/>
                    </a:ext>
                  </a:extLst>
                </a:gridCol>
                <a:gridCol w="1077889">
                  <a:extLst>
                    <a:ext uri="{9D8B030D-6E8A-4147-A177-3AD203B41FA5}">
                      <a16:colId xmlns:a16="http://schemas.microsoft.com/office/drawing/2014/main" val="2891979559"/>
                    </a:ext>
                  </a:extLst>
                </a:gridCol>
                <a:gridCol w="1077889">
                  <a:extLst>
                    <a:ext uri="{9D8B030D-6E8A-4147-A177-3AD203B41FA5}">
                      <a16:colId xmlns:a16="http://schemas.microsoft.com/office/drawing/2014/main" val="59225977"/>
                    </a:ext>
                  </a:extLst>
                </a:gridCol>
                <a:gridCol w="903096">
                  <a:extLst>
                    <a:ext uri="{9D8B030D-6E8A-4147-A177-3AD203B41FA5}">
                      <a16:colId xmlns:a16="http://schemas.microsoft.com/office/drawing/2014/main" val="416935040"/>
                    </a:ext>
                  </a:extLst>
                </a:gridCol>
              </a:tblGrid>
              <a:tr h="358642">
                <a:tc>
                  <a:txBody>
                    <a:bodyPr/>
                    <a:lstStyle/>
                    <a:p>
                      <a:pPr algn="ctr" fontAlgn="b"/>
                      <a:r>
                        <a:rPr lang="fr-FR" sz="1100" b="0" i="0" u="none" strike="noStrike">
                          <a:solidFill>
                            <a:srgbClr val="000000"/>
                          </a:solidFill>
                          <a:effectLst/>
                          <a:latin typeface="Calibri" panose="020F0502020204030204" pitchFamily="34" charset="0"/>
                        </a:rPr>
                        <a:t> </a:t>
                      </a:r>
                    </a:p>
                  </a:txBody>
                  <a:tcPr marL="7620" marR="7620" marT="7620" marB="0" anchor="b">
                    <a:lnL>
                      <a:noFill/>
                    </a:lnL>
                    <a:lnR>
                      <a:noFill/>
                    </a:lnR>
                    <a:lnT>
                      <a:noFill/>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 </a:t>
                      </a:r>
                    </a:p>
                  </a:txBody>
                  <a:tcPr marL="7620" marR="7620" marT="7620" marB="0" anchor="b">
                    <a:lnL>
                      <a:noFill/>
                    </a:lnL>
                    <a:lnR>
                      <a:noFill/>
                    </a:lnR>
                    <a:lnT>
                      <a:noFill/>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 </a:t>
                      </a:r>
                    </a:p>
                  </a:txBody>
                  <a:tcPr marL="7620" marR="7620" marT="7620" marB="0" anchor="b">
                    <a:lnL>
                      <a:noFill/>
                    </a:lnL>
                    <a:lnR>
                      <a:noFill/>
                    </a:lnR>
                    <a:lnT>
                      <a:noFill/>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 </a:t>
                      </a:r>
                    </a:p>
                  </a:txBody>
                  <a:tcPr marL="7620" marR="7620" marT="7620" marB="0" anchor="b">
                    <a:lnL>
                      <a:noFill/>
                    </a:lnL>
                    <a:lnR>
                      <a:noFill/>
                    </a:lnR>
                    <a:lnT>
                      <a:noFill/>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 </a:t>
                      </a:r>
                    </a:p>
                  </a:txBody>
                  <a:tcPr marL="7620" marR="7620" marT="7620" marB="0" anchor="b">
                    <a:lnL>
                      <a:noFill/>
                    </a:lnL>
                    <a:lnR>
                      <a:noFill/>
                    </a:lnR>
                    <a:lnT>
                      <a:noFill/>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 </a:t>
                      </a:r>
                    </a:p>
                  </a:txBody>
                  <a:tcPr marL="7620" marR="7620" marT="7620" marB="0" anchor="b">
                    <a:lnL>
                      <a:noFill/>
                    </a:lnL>
                    <a:lnR>
                      <a:noFill/>
                    </a:lnR>
                    <a:lnT>
                      <a:noFill/>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 </a:t>
                      </a:r>
                    </a:p>
                  </a:txBody>
                  <a:tcPr marL="7620" marR="7620" marT="7620" marB="0" anchor="b">
                    <a:lnL>
                      <a:noFill/>
                    </a:lnL>
                    <a:lnR>
                      <a:noFill/>
                    </a:lnR>
                    <a:lnT>
                      <a:noFill/>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151922010"/>
                  </a:ext>
                </a:extLst>
              </a:tr>
              <a:tr h="405466">
                <a:tc>
                  <a:txBody>
                    <a:bodyPr/>
                    <a:lstStyle/>
                    <a:p>
                      <a:pPr algn="ctr" fontAlgn="b"/>
                      <a:r>
                        <a:rPr lang="en-US" sz="1100" b="0" i="0" u="none" strike="noStrike">
                          <a:solidFill>
                            <a:srgbClr val="000000"/>
                          </a:solidFill>
                          <a:effectLst/>
                          <a:latin typeface="Calibri" panose="020F0502020204030204" pitchFamily="34" charset="0"/>
                        </a:rPr>
                        <a:t>Size of the training set</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4992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12480</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24960</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37440</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44992</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49984</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36565355"/>
                  </a:ext>
                </a:extLst>
              </a:tr>
              <a:tr h="452251">
                <a:tc>
                  <a:txBody>
                    <a:bodyPr/>
                    <a:lstStyle/>
                    <a:p>
                      <a:pPr algn="ctr" fontAlgn="b"/>
                      <a:r>
                        <a:rPr lang="fr-FR" sz="1100" b="0" i="0" u="none" strike="noStrike">
                          <a:solidFill>
                            <a:srgbClr val="000000"/>
                          </a:solidFill>
                          <a:effectLst/>
                          <a:latin typeface="Calibri" panose="020F0502020204030204" pitchFamily="34" charset="0"/>
                        </a:rPr>
                        <a:t>Accuracy</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0.53771999</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0.591936361</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0.63569999</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0.662430006</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0.669888887</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0.6785909</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149582118"/>
                  </a:ext>
                </a:extLst>
              </a:tr>
              <a:tr h="405466">
                <a:tc>
                  <a:txBody>
                    <a:bodyPr/>
                    <a:lstStyle/>
                    <a:p>
                      <a:pPr algn="ctr" fontAlgn="b"/>
                      <a:r>
                        <a:rPr lang="fr-FR" sz="1100" b="0" i="0" u="none" strike="noStrike">
                          <a:solidFill>
                            <a:srgbClr val="000000"/>
                          </a:solidFill>
                          <a:effectLst/>
                          <a:latin typeface="Calibri" panose="020F0502020204030204" pitchFamily="34" charset="0"/>
                        </a:rPr>
                        <a:t>Energy usage</a:t>
                      </a:r>
                    </a:p>
                  </a:txBody>
                  <a:tcPr marL="7620" marR="7620" marT="762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1,69E-02</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4,11E-02</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8,08E-02</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1,21E-01</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1,39E-01</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1,60E-01</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182323692"/>
                  </a:ext>
                </a:extLst>
              </a:tr>
            </a:tbl>
          </a:graphicData>
        </a:graphic>
      </p:graphicFrame>
      <p:graphicFrame>
        <p:nvGraphicFramePr>
          <p:cNvPr id="298" name="Tableau 297">
            <a:extLst>
              <a:ext uri="{FF2B5EF4-FFF2-40B4-BE49-F238E27FC236}">
                <a16:creationId xmlns:a16="http://schemas.microsoft.com/office/drawing/2014/main" id="{37165478-7F33-A4CF-3469-199972424B80}"/>
              </a:ext>
            </a:extLst>
          </p:cNvPr>
          <p:cNvGraphicFramePr>
            <a:graphicFrameLocks noGrp="1"/>
          </p:cNvGraphicFramePr>
          <p:nvPr>
            <p:extLst>
              <p:ext uri="{D42A27DB-BD31-4B8C-83A1-F6EECF244321}">
                <p14:modId xmlns:p14="http://schemas.microsoft.com/office/powerpoint/2010/main" val="1724866671"/>
              </p:ext>
            </p:extLst>
          </p:nvPr>
        </p:nvGraphicFramePr>
        <p:xfrm>
          <a:off x="11154211" y="29206105"/>
          <a:ext cx="3937000" cy="1188720"/>
        </p:xfrm>
        <a:graphic>
          <a:graphicData uri="http://schemas.openxmlformats.org/drawingml/2006/table">
            <a:tbl>
              <a:tblPr/>
              <a:tblGrid>
                <a:gridCol w="1574800">
                  <a:extLst>
                    <a:ext uri="{9D8B030D-6E8A-4147-A177-3AD203B41FA5}">
                      <a16:colId xmlns:a16="http://schemas.microsoft.com/office/drawing/2014/main" val="1073939098"/>
                    </a:ext>
                  </a:extLst>
                </a:gridCol>
                <a:gridCol w="787400">
                  <a:extLst>
                    <a:ext uri="{9D8B030D-6E8A-4147-A177-3AD203B41FA5}">
                      <a16:colId xmlns:a16="http://schemas.microsoft.com/office/drawing/2014/main" val="4014809971"/>
                    </a:ext>
                  </a:extLst>
                </a:gridCol>
                <a:gridCol w="787400">
                  <a:extLst>
                    <a:ext uri="{9D8B030D-6E8A-4147-A177-3AD203B41FA5}">
                      <a16:colId xmlns:a16="http://schemas.microsoft.com/office/drawing/2014/main" val="2249910596"/>
                    </a:ext>
                  </a:extLst>
                </a:gridCol>
                <a:gridCol w="787400">
                  <a:extLst>
                    <a:ext uri="{9D8B030D-6E8A-4147-A177-3AD203B41FA5}">
                      <a16:colId xmlns:a16="http://schemas.microsoft.com/office/drawing/2014/main" val="2370278203"/>
                    </a:ext>
                  </a:extLst>
                </a:gridCol>
              </a:tblGrid>
              <a:tr h="198120">
                <a:tc>
                  <a:txBody>
                    <a:bodyPr/>
                    <a:lstStyle/>
                    <a:p>
                      <a:pPr algn="ctr" fontAlgn="b"/>
                      <a:r>
                        <a:rPr lang="en-US" sz="1100" b="0" i="0" u="none" strike="noStrike">
                          <a:solidFill>
                            <a:srgbClr val="000000"/>
                          </a:solidFill>
                          <a:effectLst/>
                          <a:latin typeface="Calibri" panose="020F0502020204030204" pitchFamily="34" charset="0"/>
                        </a:rPr>
                        <a:t>Size of the training set</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37440</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44992</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a:solidFill>
                            <a:srgbClr val="000000"/>
                          </a:solidFill>
                          <a:effectLst/>
                          <a:latin typeface="Calibri" panose="020F0502020204030204" pitchFamily="34" charset="0"/>
                        </a:rPr>
                        <a:t>49984</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806564621"/>
                  </a:ext>
                </a:extLst>
              </a:tr>
              <a:tr h="198120">
                <a:tc>
                  <a:txBody>
                    <a:bodyPr/>
                    <a:lstStyle/>
                    <a:p>
                      <a:pPr algn="ctr" fontAlgn="b"/>
                      <a:r>
                        <a:rPr lang="fr-FR" sz="1100" b="0" i="0" u="none" strike="noStrike">
                          <a:solidFill>
                            <a:srgbClr val="000000"/>
                          </a:solidFill>
                          <a:effectLst/>
                          <a:latin typeface="Calibri" panose="020F0502020204030204" pitchFamily="34" charset="0"/>
                        </a:rPr>
                        <a:t>Charbon</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0.013068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0.015012</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0.01728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632303846"/>
                  </a:ext>
                </a:extLst>
              </a:tr>
              <a:tr h="198120">
                <a:tc>
                  <a:txBody>
                    <a:bodyPr/>
                    <a:lstStyle/>
                    <a:p>
                      <a:pPr algn="ctr" fontAlgn="b"/>
                      <a:r>
                        <a:rPr lang="fr-FR" sz="1100" b="0" i="0" u="none" strike="noStrike">
                          <a:solidFill>
                            <a:srgbClr val="000000"/>
                          </a:solidFill>
                          <a:effectLst/>
                          <a:latin typeface="Calibri" panose="020F0502020204030204" pitchFamily="34" charset="0"/>
                        </a:rPr>
                        <a:t>Gas ( cycle combiné)</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0.00726</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0.00834</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0.0096</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3248632300"/>
                  </a:ext>
                </a:extLst>
              </a:tr>
              <a:tr h="198120">
                <a:tc>
                  <a:txBody>
                    <a:bodyPr/>
                    <a:lstStyle/>
                    <a:p>
                      <a:pPr algn="ctr" fontAlgn="b"/>
                      <a:r>
                        <a:rPr lang="fr-FR" sz="1100" b="0" i="0" u="none" strike="noStrike">
                          <a:solidFill>
                            <a:srgbClr val="000000"/>
                          </a:solidFill>
                          <a:effectLst/>
                          <a:latin typeface="Calibri" panose="020F0502020204030204" pitchFamily="34" charset="0"/>
                        </a:rPr>
                        <a:t>Eolien</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0.004598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0.005282</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0.00608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2486427520"/>
                  </a:ext>
                </a:extLst>
              </a:tr>
              <a:tr h="198120">
                <a:tc>
                  <a:txBody>
                    <a:bodyPr/>
                    <a:lstStyle/>
                    <a:p>
                      <a:pPr algn="ctr" fontAlgn="b"/>
                      <a:r>
                        <a:rPr lang="fr-FR" sz="1100" b="0" i="0" u="none" strike="noStrike">
                          <a:solidFill>
                            <a:srgbClr val="000000"/>
                          </a:solidFill>
                          <a:effectLst/>
                          <a:latin typeface="Calibri" panose="020F0502020204030204" pitchFamily="34" charset="0"/>
                        </a:rPr>
                        <a:t>Nucléaire</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0.020328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0.023352</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0.02688</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975158701"/>
                  </a:ext>
                </a:extLst>
              </a:tr>
              <a:tr h="198120">
                <a:tc>
                  <a:txBody>
                    <a:bodyPr/>
                    <a:lstStyle/>
                    <a:p>
                      <a:pPr algn="ctr" fontAlgn="b"/>
                      <a:r>
                        <a:rPr lang="fr-FR" sz="1100" b="0" i="0" u="none" strike="noStrike">
                          <a:solidFill>
                            <a:srgbClr val="000000"/>
                          </a:solidFill>
                          <a:effectLst/>
                          <a:latin typeface="Calibri" panose="020F0502020204030204" pitchFamily="34" charset="0"/>
                        </a:rPr>
                        <a:t>Solaire</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0.004356</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0.005004</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tc>
                  <a:txBody>
                    <a:bodyPr/>
                    <a:lstStyle/>
                    <a:p>
                      <a:pPr algn="ctr" fontAlgn="b"/>
                      <a:r>
                        <a:rPr lang="fr-FR" sz="1100" b="0" i="0" u="none" strike="noStrike" dirty="0">
                          <a:solidFill>
                            <a:srgbClr val="000000"/>
                          </a:solidFill>
                          <a:effectLst/>
                          <a:latin typeface="Calibri" panose="020F0502020204030204" pitchFamily="34" charset="0"/>
                        </a:rPr>
                        <a:t>0.00576</a:t>
                      </a:r>
                    </a:p>
                  </a:txBody>
                  <a:tcPr marL="0" marR="0" marT="0" marB="0" anchor="b">
                    <a:lnL w="19050" cap="flat" cmpd="sng" algn="ctr">
                      <a:solidFill>
                        <a:srgbClr val="66FF33"/>
                      </a:solidFill>
                      <a:prstDash val="solid"/>
                      <a:round/>
                      <a:headEnd type="none" w="med" len="med"/>
                      <a:tailEnd type="none" w="med" len="med"/>
                    </a:lnL>
                    <a:lnR w="19050" cap="flat" cmpd="sng" algn="ctr">
                      <a:solidFill>
                        <a:srgbClr val="66FF33"/>
                      </a:solidFill>
                      <a:prstDash val="solid"/>
                      <a:round/>
                      <a:headEnd type="none" w="med" len="med"/>
                      <a:tailEnd type="none" w="med" len="med"/>
                    </a:lnR>
                    <a:lnT w="19050" cap="flat" cmpd="sng" algn="ctr">
                      <a:solidFill>
                        <a:srgbClr val="66FF33"/>
                      </a:solidFill>
                      <a:prstDash val="solid"/>
                      <a:round/>
                      <a:headEnd type="none" w="med" len="med"/>
                      <a:tailEnd type="none" w="med" len="med"/>
                    </a:lnT>
                    <a:lnB w="19050" cap="flat" cmpd="sng" algn="ctr">
                      <a:solidFill>
                        <a:srgbClr val="66FF33"/>
                      </a:solidFill>
                      <a:prstDash val="solid"/>
                      <a:round/>
                      <a:headEnd type="none" w="med" len="med"/>
                      <a:tailEnd type="none" w="med" len="med"/>
                    </a:lnB>
                  </a:tcPr>
                </a:tc>
                <a:extLst>
                  <a:ext uri="{0D108BD9-81ED-4DB2-BD59-A6C34878D82A}">
                    <a16:rowId xmlns:a16="http://schemas.microsoft.com/office/drawing/2014/main" val="4285833746"/>
                  </a:ext>
                </a:extLst>
              </a:tr>
            </a:tbl>
          </a:graphicData>
        </a:graphic>
      </p:graphicFrame>
      <p:graphicFrame>
        <p:nvGraphicFramePr>
          <p:cNvPr id="301" name="Graphique 300">
            <a:extLst>
              <a:ext uri="{FF2B5EF4-FFF2-40B4-BE49-F238E27FC236}">
                <a16:creationId xmlns:a16="http://schemas.microsoft.com/office/drawing/2014/main" id="{56A3A8E8-1D06-C703-B831-E64916C205E1}"/>
              </a:ext>
            </a:extLst>
          </p:cNvPr>
          <p:cNvGraphicFramePr>
            <a:graphicFrameLocks/>
          </p:cNvGraphicFramePr>
          <p:nvPr>
            <p:extLst>
              <p:ext uri="{D42A27DB-BD31-4B8C-83A1-F6EECF244321}">
                <p14:modId xmlns:p14="http://schemas.microsoft.com/office/powerpoint/2010/main" val="2091784677"/>
              </p:ext>
            </p:extLst>
          </p:nvPr>
        </p:nvGraphicFramePr>
        <p:xfrm>
          <a:off x="27331941" y="30803286"/>
          <a:ext cx="4564967" cy="341632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02" name="Graphique 301">
            <a:extLst>
              <a:ext uri="{FF2B5EF4-FFF2-40B4-BE49-F238E27FC236}">
                <a16:creationId xmlns:a16="http://schemas.microsoft.com/office/drawing/2014/main" id="{2991F931-A7B8-4E04-D7A8-9F5493CA7C39}"/>
              </a:ext>
            </a:extLst>
          </p:cNvPr>
          <p:cNvGraphicFramePr>
            <a:graphicFrameLocks/>
          </p:cNvGraphicFramePr>
          <p:nvPr>
            <p:extLst>
              <p:ext uri="{D42A27DB-BD31-4B8C-83A1-F6EECF244321}">
                <p14:modId xmlns:p14="http://schemas.microsoft.com/office/powerpoint/2010/main" val="3217220880"/>
              </p:ext>
            </p:extLst>
          </p:nvPr>
        </p:nvGraphicFramePr>
        <p:xfrm>
          <a:off x="15956768" y="30679697"/>
          <a:ext cx="6005963" cy="3063562"/>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303" name="Graphique 302">
            <a:extLst>
              <a:ext uri="{FF2B5EF4-FFF2-40B4-BE49-F238E27FC236}">
                <a16:creationId xmlns:a16="http://schemas.microsoft.com/office/drawing/2014/main" id="{D919C890-A935-4D77-9E84-52465EA44B85}"/>
              </a:ext>
            </a:extLst>
          </p:cNvPr>
          <p:cNvGraphicFramePr>
            <a:graphicFrameLocks/>
          </p:cNvGraphicFramePr>
          <p:nvPr>
            <p:extLst>
              <p:ext uri="{D42A27DB-BD31-4B8C-83A1-F6EECF244321}">
                <p14:modId xmlns:p14="http://schemas.microsoft.com/office/powerpoint/2010/main" val="3437377742"/>
              </p:ext>
            </p:extLst>
          </p:nvPr>
        </p:nvGraphicFramePr>
        <p:xfrm>
          <a:off x="1335363" y="30637228"/>
          <a:ext cx="7878282" cy="3800835"/>
        </p:xfrm>
        <a:graphic>
          <a:graphicData uri="http://schemas.openxmlformats.org/drawingml/2006/chart">
            <c:chart xmlns:c="http://schemas.openxmlformats.org/drawingml/2006/chart" xmlns:r="http://schemas.openxmlformats.org/officeDocument/2006/relationships" r:id="rId9"/>
          </a:graphicData>
        </a:graphic>
      </p:graphicFrame>
      <p:sp>
        <p:nvSpPr>
          <p:cNvPr id="306" name="Rectangle 305">
            <a:extLst>
              <a:ext uri="{FF2B5EF4-FFF2-40B4-BE49-F238E27FC236}">
                <a16:creationId xmlns:a16="http://schemas.microsoft.com/office/drawing/2014/main" id="{F8921BAA-726F-3AA5-A3B3-CC340A750266}"/>
              </a:ext>
            </a:extLst>
          </p:cNvPr>
          <p:cNvSpPr/>
          <p:nvPr/>
        </p:nvSpPr>
        <p:spPr bwMode="auto">
          <a:xfrm>
            <a:off x="10559489" y="28194753"/>
            <a:ext cx="5422993" cy="5956401"/>
          </a:xfrm>
          <a:prstGeom prst="rect">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307" name="Rectangle 306">
            <a:extLst>
              <a:ext uri="{FF2B5EF4-FFF2-40B4-BE49-F238E27FC236}">
                <a16:creationId xmlns:a16="http://schemas.microsoft.com/office/drawing/2014/main" id="{979ECE95-1D14-92DC-5C8A-BC8739A41DD8}"/>
              </a:ext>
            </a:extLst>
          </p:cNvPr>
          <p:cNvSpPr/>
          <p:nvPr/>
        </p:nvSpPr>
        <p:spPr bwMode="auto">
          <a:xfrm>
            <a:off x="27181891" y="28153396"/>
            <a:ext cx="4955106" cy="5956401"/>
          </a:xfrm>
          <a:prstGeom prst="rect">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308" name="Rectangle 307">
            <a:extLst>
              <a:ext uri="{FF2B5EF4-FFF2-40B4-BE49-F238E27FC236}">
                <a16:creationId xmlns:a16="http://schemas.microsoft.com/office/drawing/2014/main" id="{CD3A4B2F-3A2E-A656-14AB-40F2E23B1978}"/>
              </a:ext>
            </a:extLst>
          </p:cNvPr>
          <p:cNvSpPr/>
          <p:nvPr/>
        </p:nvSpPr>
        <p:spPr bwMode="auto">
          <a:xfrm>
            <a:off x="22805853" y="28153396"/>
            <a:ext cx="4376038" cy="5956401"/>
          </a:xfrm>
          <a:prstGeom prst="rect">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a:ln>
                <a:noFill/>
              </a:ln>
              <a:solidFill>
                <a:schemeClr val="tx1"/>
              </a:solidFill>
              <a:effectLst/>
              <a:latin typeface="Arial" charset="0"/>
            </a:endParaRPr>
          </a:p>
        </p:txBody>
      </p:sp>
      <p:sp>
        <p:nvSpPr>
          <p:cNvPr id="48" name="Rectangle 47">
            <a:extLst>
              <a:ext uri="{FF2B5EF4-FFF2-40B4-BE49-F238E27FC236}">
                <a16:creationId xmlns:a16="http://schemas.microsoft.com/office/drawing/2014/main" id="{E0B893E4-EBA8-AD88-D8BC-32308484A80A}"/>
              </a:ext>
            </a:extLst>
          </p:cNvPr>
          <p:cNvSpPr>
            <a:spLocks noChangeArrowheads="1"/>
          </p:cNvSpPr>
          <p:nvPr/>
        </p:nvSpPr>
        <p:spPr bwMode="auto">
          <a:xfrm>
            <a:off x="18550243" y="22502444"/>
            <a:ext cx="1739837" cy="558568"/>
          </a:xfrm>
          <a:prstGeom prst="rect">
            <a:avLst/>
          </a:prstGeom>
          <a:solidFill>
            <a:srgbClr val="03AD80"/>
          </a:solidFill>
          <a:ln w="12700">
            <a:noFill/>
            <a:miter lim="800000"/>
          </a:ln>
        </p:spPr>
        <p:txBody>
          <a:bodyPr wrap="none" lIns="205740" tIns="54864" rIns="205740" bIns="51422" anchor="ctr" anchorCtr="0"/>
          <a:ls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a:lstStyle>
          <a:p>
            <a:pPr algn="ctr" defTabSz="3526941"/>
            <a:r>
              <a:rPr lang="en-US" sz="2800" dirty="0">
                <a:solidFill>
                  <a:schemeClr val="bg1"/>
                </a:solidFill>
                <a:latin typeface="Titillium Web" panose="00000500000000000000" pitchFamily="2" charset="0"/>
                <a:ea typeface="Open Sans" panose="020B0606030504020204" pitchFamily="34" charset="0"/>
                <a:cs typeface="Open Sans" panose="020B0606030504020204" pitchFamily="34" charset="0"/>
              </a:rPr>
              <a:t>Accuracy</a:t>
            </a:r>
          </a:p>
        </p:txBody>
      </p:sp>
      <p:graphicFrame>
        <p:nvGraphicFramePr>
          <p:cNvPr id="3" name="Graphique 2">
            <a:extLst>
              <a:ext uri="{FF2B5EF4-FFF2-40B4-BE49-F238E27FC236}">
                <a16:creationId xmlns:a16="http://schemas.microsoft.com/office/drawing/2014/main" id="{6B8D5160-AC06-C40C-58BD-FCA182683128}"/>
              </a:ext>
            </a:extLst>
          </p:cNvPr>
          <p:cNvGraphicFramePr>
            <a:graphicFrameLocks/>
          </p:cNvGraphicFramePr>
          <p:nvPr>
            <p:extLst>
              <p:ext uri="{D42A27DB-BD31-4B8C-83A1-F6EECF244321}">
                <p14:modId xmlns:p14="http://schemas.microsoft.com/office/powerpoint/2010/main" val="2754386064"/>
              </p:ext>
            </p:extLst>
          </p:nvPr>
        </p:nvGraphicFramePr>
        <p:xfrm>
          <a:off x="10838734" y="30817434"/>
          <a:ext cx="4864501" cy="3049038"/>
        </p:xfrm>
        <a:graphic>
          <a:graphicData uri="http://schemas.openxmlformats.org/drawingml/2006/chart">
            <c:chart xmlns:c="http://schemas.openxmlformats.org/drawingml/2006/chart" xmlns:r="http://schemas.openxmlformats.org/officeDocument/2006/relationships" r:id="rId10"/>
          </a:graphicData>
        </a:graphic>
      </p:graphicFrame>
      <p:sp>
        <p:nvSpPr>
          <p:cNvPr id="10" name="Rectangle 9">
            <a:extLst>
              <a:ext uri="{FF2B5EF4-FFF2-40B4-BE49-F238E27FC236}">
                <a16:creationId xmlns:a16="http://schemas.microsoft.com/office/drawing/2014/main" id="{27D77F37-B4B1-A512-2F16-819FB95208AE}"/>
              </a:ext>
            </a:extLst>
          </p:cNvPr>
          <p:cNvSpPr/>
          <p:nvPr/>
        </p:nvSpPr>
        <p:spPr bwMode="auto">
          <a:xfrm>
            <a:off x="10838734" y="18376082"/>
            <a:ext cx="4181040" cy="5043041"/>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703763" rtl="0" eaLnBrk="1" fontAlgn="base" latinLnBrk="0" hangingPunct="1">
              <a:lnSpc>
                <a:spcPct val="100000"/>
              </a:lnSpc>
              <a:spcBef>
                <a:spcPct val="0"/>
              </a:spcBef>
              <a:spcAft>
                <a:spcPct val="0"/>
              </a:spcAft>
              <a:buClrTx/>
              <a:buSzTx/>
              <a:buFontTx/>
              <a:buNone/>
              <a:tabLst/>
            </a:pPr>
            <a:endParaRPr kumimoji="0" lang="fr-FR" sz="3800" b="0" i="0" u="none" strike="noStrike" cap="none" normalizeH="0" baseline="0" dirty="0">
              <a:ln>
                <a:noFill/>
              </a:ln>
              <a:solidFill>
                <a:schemeClr val="tx1"/>
              </a:solidFill>
              <a:effectLst/>
              <a:latin typeface="Arial" charset="0"/>
            </a:endParaRPr>
          </a:p>
        </p:txBody>
      </p:sp>
      <p:pic>
        <p:nvPicPr>
          <p:cNvPr id="12" name="Image 11" descr="Une image contenant texte, signe, clipart, graphiques vectoriels&#10;&#10;Description générée automatiquement">
            <a:extLst>
              <a:ext uri="{FF2B5EF4-FFF2-40B4-BE49-F238E27FC236}">
                <a16:creationId xmlns:a16="http://schemas.microsoft.com/office/drawing/2014/main" id="{E9020ABC-3355-F56E-8EA6-5A83ECCC4AC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3615" y="972569"/>
            <a:ext cx="3810000" cy="1409700"/>
          </a:xfrm>
          <a:prstGeom prst="rect">
            <a:avLst/>
          </a:prstGeom>
        </p:spPr>
      </p:pic>
      <p:pic>
        <p:nvPicPr>
          <p:cNvPr id="24" name="Image 23" descr="Une image contenant texte, signe&#10;&#10;Description générée automatiquement">
            <a:extLst>
              <a:ext uri="{FF2B5EF4-FFF2-40B4-BE49-F238E27FC236}">
                <a16:creationId xmlns:a16="http://schemas.microsoft.com/office/drawing/2014/main" id="{7FEE42E3-4819-C95F-29AA-270B05B86A9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7922070" y="996925"/>
            <a:ext cx="4539694" cy="962025"/>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philosophicalseafoam|08-2022"/>
</p:tagLst>
</file>

<file path=ppt/theme/theme1.xml><?xml version="1.0" encoding="utf-8"?>
<a:theme xmlns:a="http://schemas.openxmlformats.org/drawingml/2006/main" name="Default Design">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3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3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4555</TotalTime>
  <Words>1561</Words>
  <Application>Microsoft Office PowerPoint</Application>
  <PresentationFormat>Personnalisé</PresentationFormat>
  <Paragraphs>231</Paragraphs>
  <Slides>1</Slides>
  <Notes>1</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vt:i4>
      </vt:variant>
    </vt:vector>
  </HeadingPairs>
  <TitlesOfParts>
    <vt:vector size="7" baseType="lpstr">
      <vt:lpstr>Arial</vt:lpstr>
      <vt:lpstr>Amaranth</vt:lpstr>
      <vt:lpstr>Calibri Light</vt:lpstr>
      <vt:lpstr>Calibri</vt:lpstr>
      <vt:lpstr>Titillium Web</vt:lpstr>
      <vt:lpstr>Default Design</vt:lpstr>
      <vt:lpstr>Présentation PowerPoint</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Template For Scientific Poster Presentation</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aicha baccar</cp:lastModifiedBy>
  <cp:revision>74</cp:revision>
  <dcterms:modified xsi:type="dcterms:W3CDTF">2022-08-28T23:27:48Z</dcterms:modified>
  <cp:category>science research poster</cp:category>
</cp:coreProperties>
</file>

<file path=docProps/thumbnail.jpeg>
</file>